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4" userDrawn="1">
          <p15:clr>
            <a:srgbClr val="A4A3A4"/>
          </p15:clr>
        </p15:guide>
        <p15:guide id="2" pos="28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B8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howGuides="1">
      <p:cViewPr varScale="1">
        <p:scale>
          <a:sx n="74" d="100"/>
          <a:sy n="74" d="100"/>
        </p:scale>
        <p:origin x="-1092" y="-90"/>
      </p:cViewPr>
      <p:guideLst>
        <p:guide orient="horz" pos="2144"/>
        <p:guide pos="28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8900000" flipH="1">
            <a:off x="652550" y="-506393"/>
            <a:ext cx="684000" cy="1741586"/>
          </a:xfrm>
          <a:custGeom>
            <a:avLst/>
            <a:gdLst/>
            <a:ahLst/>
            <a:cxnLst/>
            <a:rect l="l" t="t" r="r" b="b"/>
            <a:pathLst>
              <a:path w="684000" h="1741586">
                <a:moveTo>
                  <a:pt x="684000" y="0"/>
                </a:moveTo>
                <a:lnTo>
                  <a:pt x="0" y="684000"/>
                </a:lnTo>
                <a:lnTo>
                  <a:pt x="0" y="1057638"/>
                </a:lnTo>
                <a:lnTo>
                  <a:pt x="684000" y="1741586"/>
                </a:lnTo>
                <a:close/>
              </a:path>
            </a:pathLst>
          </a:cu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3" name="AutoShape 3"/>
          <p:cNvSpPr/>
          <p:nvPr/>
        </p:nvSpPr>
        <p:spPr>
          <a:xfrm rot="2700000">
            <a:off x="-1023274" y="2424085"/>
            <a:ext cx="2046548" cy="2046548"/>
          </a:xfrm>
          <a:custGeom>
            <a:avLst/>
            <a:gdLst/>
            <a:ahLst/>
            <a:cxnLst/>
            <a:rect l="l" t="t" r="r" b="b"/>
            <a:pathLst>
              <a:path w="2046548" h="2046548">
                <a:moveTo>
                  <a:pt x="0" y="0"/>
                </a:moveTo>
                <a:lnTo>
                  <a:pt x="2046548" y="0"/>
                </a:lnTo>
                <a:lnTo>
                  <a:pt x="2046548" y="2046548"/>
                </a:lnTo>
                <a:lnTo>
                  <a:pt x="1363923" y="1363923"/>
                </a:lnTo>
                <a:lnTo>
                  <a:pt x="1363923" y="682625"/>
                </a:lnTo>
                <a:lnTo>
                  <a:pt x="682625" y="682625"/>
                </a:lnTo>
                <a:close/>
              </a:path>
            </a:pathLst>
          </a:custGeom>
          <a:solidFill>
            <a:srgbClr val="84ACB6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4" name="AutoShape 4"/>
          <p:cNvSpPr/>
          <p:nvPr/>
        </p:nvSpPr>
        <p:spPr>
          <a:xfrm rot="18900000" flipH="1">
            <a:off x="11116169" y="4358342"/>
            <a:ext cx="2123069" cy="2082629"/>
          </a:xfrm>
          <a:custGeom>
            <a:avLst/>
            <a:gdLst/>
            <a:ahLst/>
            <a:cxnLst/>
            <a:rect l="l" t="t" r="r" b="b"/>
            <a:pathLst>
              <a:path w="2123069" h="2082629">
                <a:moveTo>
                  <a:pt x="0" y="0"/>
                </a:moveTo>
                <a:lnTo>
                  <a:pt x="682625" y="682625"/>
                </a:lnTo>
                <a:lnTo>
                  <a:pt x="1440444" y="682625"/>
                </a:lnTo>
                <a:lnTo>
                  <a:pt x="1440444" y="1440444"/>
                </a:lnTo>
                <a:lnTo>
                  <a:pt x="2082629" y="2082629"/>
                </a:lnTo>
                <a:lnTo>
                  <a:pt x="2123069" y="2042189"/>
                </a:lnTo>
                <a:lnTo>
                  <a:pt x="2123069" y="0"/>
                </a:lnTo>
                <a:close/>
              </a:path>
            </a:pathLst>
          </a:custGeom>
          <a:solidFill>
            <a:srgbClr val="5BA3EB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5" name="AutoShape 5"/>
          <p:cNvSpPr/>
          <p:nvPr/>
        </p:nvSpPr>
        <p:spPr>
          <a:xfrm rot="2700000">
            <a:off x="11434248" y="1151688"/>
            <a:ext cx="684000" cy="1859922"/>
          </a:xfrm>
          <a:custGeom>
            <a:avLst/>
            <a:gdLst/>
            <a:ahLst/>
            <a:cxnLst/>
            <a:rect l="l" t="t" r="r" b="b"/>
            <a:pathLst>
              <a:path w="684000" h="1859922">
                <a:moveTo>
                  <a:pt x="0" y="0"/>
                </a:moveTo>
                <a:lnTo>
                  <a:pt x="684000" y="684000"/>
                </a:lnTo>
                <a:lnTo>
                  <a:pt x="684000" y="1175998"/>
                </a:lnTo>
                <a:lnTo>
                  <a:pt x="0" y="1859922"/>
                </a:lnTo>
                <a:close/>
              </a:path>
            </a:pathLst>
          </a:custGeom>
          <a:solidFill>
            <a:srgbClr val="84ACB6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6" name="AutoShape 6"/>
          <p:cNvSpPr/>
          <p:nvPr/>
        </p:nvSpPr>
        <p:spPr>
          <a:xfrm rot="18900000" flipV="1">
            <a:off x="652550" y="4818163"/>
            <a:ext cx="684000" cy="2236998"/>
          </a:xfrm>
          <a:custGeom>
            <a:avLst/>
            <a:gdLst/>
            <a:ahLst/>
            <a:cxnLst/>
            <a:rect l="l" t="t" r="r" b="b"/>
            <a:pathLst>
              <a:path w="1077" h="3523">
                <a:moveTo>
                  <a:pt x="0" y="0"/>
                </a:moveTo>
                <a:lnTo>
                  <a:pt x="1077" y="1077"/>
                </a:lnTo>
                <a:lnTo>
                  <a:pt x="1077" y="2446"/>
                </a:lnTo>
                <a:lnTo>
                  <a:pt x="0" y="3523"/>
                </a:lnTo>
                <a:lnTo>
                  <a:pt x="0" y="0"/>
                </a:lnTo>
                <a:close/>
              </a:path>
            </a:pathLst>
          </a:custGeom>
          <a:solidFill>
            <a:srgbClr val="5BA3EB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7" name="AutoShape 7"/>
          <p:cNvSpPr/>
          <p:nvPr/>
        </p:nvSpPr>
        <p:spPr>
          <a:xfrm rot="18900000" flipH="1">
            <a:off x="11464284" y="-501769"/>
            <a:ext cx="684000" cy="1774971"/>
          </a:xfrm>
          <a:custGeom>
            <a:avLst/>
            <a:gdLst/>
            <a:ahLst/>
            <a:cxnLst/>
            <a:rect l="l" t="t" r="r" b="b"/>
            <a:pathLst>
              <a:path w="684000" h="1774971">
                <a:moveTo>
                  <a:pt x="684000" y="0"/>
                </a:moveTo>
                <a:lnTo>
                  <a:pt x="0" y="684001"/>
                </a:lnTo>
                <a:lnTo>
                  <a:pt x="0" y="1090971"/>
                </a:lnTo>
                <a:lnTo>
                  <a:pt x="684000" y="1774971"/>
                </a:lnTo>
                <a:close/>
              </a:path>
            </a:pathLst>
          </a:cu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8" name="AutoShape 8"/>
          <p:cNvSpPr/>
          <p:nvPr/>
        </p:nvSpPr>
        <p:spPr>
          <a:xfrm>
            <a:off x="336550" y="444500"/>
            <a:ext cx="11518900" cy="5969000"/>
          </a:xfrm>
          <a:prstGeom prst="rect">
            <a:avLst/>
          </a:prstGeom>
          <a:ln w="12700">
            <a:solidFill>
              <a:srgbClr val="2F2F2F">
                <a:alpha val="100000"/>
              </a:srgbClr>
            </a:solidFill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losing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8900000" flipH="1">
            <a:off x="652550" y="-506393"/>
            <a:ext cx="684000" cy="1741586"/>
          </a:xfrm>
          <a:custGeom>
            <a:avLst/>
            <a:gdLst/>
            <a:ahLst/>
            <a:cxnLst/>
            <a:rect l="l" t="t" r="r" b="b"/>
            <a:pathLst>
              <a:path w="684000" h="1741586">
                <a:moveTo>
                  <a:pt x="684000" y="0"/>
                </a:moveTo>
                <a:lnTo>
                  <a:pt x="0" y="684000"/>
                </a:lnTo>
                <a:lnTo>
                  <a:pt x="0" y="1057638"/>
                </a:lnTo>
                <a:lnTo>
                  <a:pt x="684000" y="1741586"/>
                </a:lnTo>
                <a:close/>
              </a:path>
            </a:pathLst>
          </a:cu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3" name="AutoShape 3"/>
          <p:cNvSpPr/>
          <p:nvPr/>
        </p:nvSpPr>
        <p:spPr>
          <a:xfrm rot="2700000">
            <a:off x="-1023274" y="2424085"/>
            <a:ext cx="2046548" cy="2046548"/>
          </a:xfrm>
          <a:custGeom>
            <a:avLst/>
            <a:gdLst/>
            <a:ahLst/>
            <a:cxnLst/>
            <a:rect l="l" t="t" r="r" b="b"/>
            <a:pathLst>
              <a:path w="2046548" h="2046548">
                <a:moveTo>
                  <a:pt x="0" y="0"/>
                </a:moveTo>
                <a:lnTo>
                  <a:pt x="2046548" y="0"/>
                </a:lnTo>
                <a:lnTo>
                  <a:pt x="2046548" y="2046548"/>
                </a:lnTo>
                <a:lnTo>
                  <a:pt x="1363923" y="1363923"/>
                </a:lnTo>
                <a:lnTo>
                  <a:pt x="1363923" y="682625"/>
                </a:lnTo>
                <a:lnTo>
                  <a:pt x="682625" y="682625"/>
                </a:lnTo>
                <a:close/>
              </a:path>
            </a:pathLst>
          </a:custGeom>
          <a:solidFill>
            <a:srgbClr val="84ACB6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4" name="AutoShape 4"/>
          <p:cNvSpPr/>
          <p:nvPr/>
        </p:nvSpPr>
        <p:spPr>
          <a:xfrm rot="18900000" flipH="1">
            <a:off x="11116169" y="4358342"/>
            <a:ext cx="2123069" cy="2082629"/>
          </a:xfrm>
          <a:custGeom>
            <a:avLst/>
            <a:gdLst/>
            <a:ahLst/>
            <a:cxnLst/>
            <a:rect l="l" t="t" r="r" b="b"/>
            <a:pathLst>
              <a:path w="2123069" h="2082629">
                <a:moveTo>
                  <a:pt x="0" y="0"/>
                </a:moveTo>
                <a:lnTo>
                  <a:pt x="682625" y="682625"/>
                </a:lnTo>
                <a:lnTo>
                  <a:pt x="1440444" y="682625"/>
                </a:lnTo>
                <a:lnTo>
                  <a:pt x="1440444" y="1440444"/>
                </a:lnTo>
                <a:lnTo>
                  <a:pt x="2082629" y="2082629"/>
                </a:lnTo>
                <a:lnTo>
                  <a:pt x="2123069" y="2042189"/>
                </a:lnTo>
                <a:lnTo>
                  <a:pt x="2123069" y="0"/>
                </a:lnTo>
                <a:close/>
              </a:path>
            </a:pathLst>
          </a:custGeom>
          <a:solidFill>
            <a:srgbClr val="5BA3EB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5" name="AutoShape 5"/>
          <p:cNvSpPr/>
          <p:nvPr/>
        </p:nvSpPr>
        <p:spPr>
          <a:xfrm rot="2700000">
            <a:off x="11434248" y="1151688"/>
            <a:ext cx="684000" cy="1859922"/>
          </a:xfrm>
          <a:custGeom>
            <a:avLst/>
            <a:gdLst/>
            <a:ahLst/>
            <a:cxnLst/>
            <a:rect l="l" t="t" r="r" b="b"/>
            <a:pathLst>
              <a:path w="684000" h="1859922">
                <a:moveTo>
                  <a:pt x="0" y="0"/>
                </a:moveTo>
                <a:lnTo>
                  <a:pt x="684000" y="684000"/>
                </a:lnTo>
                <a:lnTo>
                  <a:pt x="684000" y="1175998"/>
                </a:lnTo>
                <a:lnTo>
                  <a:pt x="0" y="1859922"/>
                </a:lnTo>
                <a:close/>
              </a:path>
            </a:pathLst>
          </a:custGeom>
          <a:solidFill>
            <a:srgbClr val="84ACB6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6" name="AutoShape 6"/>
          <p:cNvSpPr/>
          <p:nvPr/>
        </p:nvSpPr>
        <p:spPr>
          <a:xfrm rot="18900000" flipV="1">
            <a:off x="652550" y="4818163"/>
            <a:ext cx="684000" cy="2236998"/>
          </a:xfrm>
          <a:custGeom>
            <a:avLst/>
            <a:gdLst/>
            <a:ahLst/>
            <a:cxnLst/>
            <a:rect l="l" t="t" r="r" b="b"/>
            <a:pathLst>
              <a:path w="1077" h="3523">
                <a:moveTo>
                  <a:pt x="0" y="0"/>
                </a:moveTo>
                <a:lnTo>
                  <a:pt x="1077" y="1077"/>
                </a:lnTo>
                <a:lnTo>
                  <a:pt x="1077" y="2446"/>
                </a:lnTo>
                <a:lnTo>
                  <a:pt x="0" y="3523"/>
                </a:lnTo>
                <a:lnTo>
                  <a:pt x="0" y="0"/>
                </a:lnTo>
                <a:close/>
              </a:path>
            </a:pathLst>
          </a:custGeom>
          <a:solidFill>
            <a:srgbClr val="5BA3EB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7" name="AutoShape 7"/>
          <p:cNvSpPr/>
          <p:nvPr/>
        </p:nvSpPr>
        <p:spPr>
          <a:xfrm rot="18900000" flipH="1">
            <a:off x="11464284" y="-501769"/>
            <a:ext cx="684000" cy="1774971"/>
          </a:xfrm>
          <a:custGeom>
            <a:avLst/>
            <a:gdLst/>
            <a:ahLst/>
            <a:cxnLst/>
            <a:rect l="l" t="t" r="r" b="b"/>
            <a:pathLst>
              <a:path w="684000" h="1774971">
                <a:moveTo>
                  <a:pt x="684000" y="0"/>
                </a:moveTo>
                <a:lnTo>
                  <a:pt x="0" y="684001"/>
                </a:lnTo>
                <a:lnTo>
                  <a:pt x="0" y="1090971"/>
                </a:lnTo>
                <a:lnTo>
                  <a:pt x="684000" y="1774971"/>
                </a:lnTo>
                <a:close/>
              </a:path>
            </a:pathLst>
          </a:cu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8" name="AutoShape 8"/>
          <p:cNvSpPr/>
          <p:nvPr/>
        </p:nvSpPr>
        <p:spPr>
          <a:xfrm>
            <a:off x="336550" y="444500"/>
            <a:ext cx="11518900" cy="5969000"/>
          </a:xfrm>
          <a:prstGeom prst="rect">
            <a:avLst/>
          </a:prstGeom>
          <a:ln w="12700">
            <a:solidFill>
              <a:srgbClr val="2F2F2F">
                <a:alpha val="100000"/>
              </a:srgbClr>
            </a:solidFill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60400" y="1061499"/>
            <a:ext cx="1116000" cy="36000"/>
          </a:xfrm>
          <a:prstGeom prst="rect">
            <a:avLst/>
          </a:pr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3" name="AutoShape 3"/>
          <p:cNvSpPr/>
          <p:nvPr/>
        </p:nvSpPr>
        <p:spPr>
          <a:xfrm>
            <a:off x="0" y="279400"/>
            <a:ext cx="444500" cy="749299"/>
          </a:xfrm>
          <a:prstGeom prst="rect">
            <a:avLst/>
          </a:pr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4" name="AutoShape 4"/>
          <p:cNvSpPr/>
          <p:nvPr/>
        </p:nvSpPr>
        <p:spPr>
          <a:xfrm>
            <a:off x="464820" y="279399"/>
            <a:ext cx="124460" cy="749299"/>
          </a:xfrm>
          <a:prstGeom prst="rect">
            <a:avLst/>
          </a:pr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8900000" flipH="1">
            <a:off x="652550" y="-506393"/>
            <a:ext cx="684000" cy="1741586"/>
          </a:xfrm>
          <a:custGeom>
            <a:avLst/>
            <a:gdLst/>
            <a:ahLst/>
            <a:cxnLst/>
            <a:rect l="l" t="t" r="r" b="b"/>
            <a:pathLst>
              <a:path w="684000" h="1741586">
                <a:moveTo>
                  <a:pt x="684000" y="0"/>
                </a:moveTo>
                <a:lnTo>
                  <a:pt x="0" y="684000"/>
                </a:lnTo>
                <a:lnTo>
                  <a:pt x="0" y="1057638"/>
                </a:lnTo>
                <a:lnTo>
                  <a:pt x="684000" y="1741586"/>
                </a:lnTo>
                <a:close/>
              </a:path>
            </a:pathLst>
          </a:cu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3" name="AutoShape 3"/>
          <p:cNvSpPr/>
          <p:nvPr/>
        </p:nvSpPr>
        <p:spPr>
          <a:xfrm rot="2700000">
            <a:off x="-1023274" y="2424085"/>
            <a:ext cx="2046548" cy="2046548"/>
          </a:xfrm>
          <a:custGeom>
            <a:avLst/>
            <a:gdLst/>
            <a:ahLst/>
            <a:cxnLst/>
            <a:rect l="l" t="t" r="r" b="b"/>
            <a:pathLst>
              <a:path w="2046548" h="2046548">
                <a:moveTo>
                  <a:pt x="0" y="0"/>
                </a:moveTo>
                <a:lnTo>
                  <a:pt x="2046548" y="0"/>
                </a:lnTo>
                <a:lnTo>
                  <a:pt x="2046548" y="2046548"/>
                </a:lnTo>
                <a:lnTo>
                  <a:pt x="1363923" y="1363923"/>
                </a:lnTo>
                <a:lnTo>
                  <a:pt x="1363923" y="682625"/>
                </a:lnTo>
                <a:lnTo>
                  <a:pt x="682625" y="682625"/>
                </a:lnTo>
                <a:close/>
              </a:path>
            </a:pathLst>
          </a:custGeom>
          <a:solidFill>
            <a:srgbClr val="84ACB6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4" name="AutoShape 4"/>
          <p:cNvSpPr/>
          <p:nvPr/>
        </p:nvSpPr>
        <p:spPr>
          <a:xfrm rot="18900000" flipH="1">
            <a:off x="11116169" y="4358342"/>
            <a:ext cx="2123069" cy="2082629"/>
          </a:xfrm>
          <a:custGeom>
            <a:avLst/>
            <a:gdLst/>
            <a:ahLst/>
            <a:cxnLst/>
            <a:rect l="l" t="t" r="r" b="b"/>
            <a:pathLst>
              <a:path w="2123069" h="2082629">
                <a:moveTo>
                  <a:pt x="0" y="0"/>
                </a:moveTo>
                <a:lnTo>
                  <a:pt x="682625" y="682625"/>
                </a:lnTo>
                <a:lnTo>
                  <a:pt x="1440444" y="682625"/>
                </a:lnTo>
                <a:lnTo>
                  <a:pt x="1440444" y="1440444"/>
                </a:lnTo>
                <a:lnTo>
                  <a:pt x="2082629" y="2082629"/>
                </a:lnTo>
                <a:lnTo>
                  <a:pt x="2123069" y="2042189"/>
                </a:lnTo>
                <a:lnTo>
                  <a:pt x="2123069" y="0"/>
                </a:lnTo>
                <a:close/>
              </a:path>
            </a:pathLst>
          </a:custGeom>
          <a:solidFill>
            <a:srgbClr val="5BA3EB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5" name="AutoShape 5"/>
          <p:cNvSpPr/>
          <p:nvPr/>
        </p:nvSpPr>
        <p:spPr>
          <a:xfrm rot="2700000">
            <a:off x="11434248" y="1151688"/>
            <a:ext cx="684000" cy="1859922"/>
          </a:xfrm>
          <a:custGeom>
            <a:avLst/>
            <a:gdLst/>
            <a:ahLst/>
            <a:cxnLst/>
            <a:rect l="l" t="t" r="r" b="b"/>
            <a:pathLst>
              <a:path w="684000" h="1859922">
                <a:moveTo>
                  <a:pt x="0" y="0"/>
                </a:moveTo>
                <a:lnTo>
                  <a:pt x="684000" y="684000"/>
                </a:lnTo>
                <a:lnTo>
                  <a:pt x="684000" y="1175998"/>
                </a:lnTo>
                <a:lnTo>
                  <a:pt x="0" y="1859922"/>
                </a:lnTo>
                <a:close/>
              </a:path>
            </a:pathLst>
          </a:custGeom>
          <a:solidFill>
            <a:srgbClr val="84ACB6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6" name="AutoShape 6"/>
          <p:cNvSpPr/>
          <p:nvPr/>
        </p:nvSpPr>
        <p:spPr>
          <a:xfrm rot="18900000" flipV="1">
            <a:off x="652550" y="4818163"/>
            <a:ext cx="684000" cy="2236998"/>
          </a:xfrm>
          <a:custGeom>
            <a:avLst/>
            <a:gdLst/>
            <a:ahLst/>
            <a:cxnLst/>
            <a:rect l="l" t="t" r="r" b="b"/>
            <a:pathLst>
              <a:path w="1077" h="3523">
                <a:moveTo>
                  <a:pt x="0" y="0"/>
                </a:moveTo>
                <a:lnTo>
                  <a:pt x="1077" y="1077"/>
                </a:lnTo>
                <a:lnTo>
                  <a:pt x="1077" y="2446"/>
                </a:lnTo>
                <a:lnTo>
                  <a:pt x="0" y="3523"/>
                </a:lnTo>
                <a:lnTo>
                  <a:pt x="0" y="0"/>
                </a:lnTo>
                <a:close/>
              </a:path>
            </a:pathLst>
          </a:custGeom>
          <a:solidFill>
            <a:srgbClr val="5BA3EB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7" name="AutoShape 7"/>
          <p:cNvSpPr/>
          <p:nvPr/>
        </p:nvSpPr>
        <p:spPr>
          <a:xfrm rot="18900000" flipH="1">
            <a:off x="11464284" y="-501769"/>
            <a:ext cx="684000" cy="1774971"/>
          </a:xfrm>
          <a:custGeom>
            <a:avLst/>
            <a:gdLst/>
            <a:ahLst/>
            <a:cxnLst/>
            <a:rect l="l" t="t" r="r" b="b"/>
            <a:pathLst>
              <a:path w="684000" h="1774971">
                <a:moveTo>
                  <a:pt x="684000" y="0"/>
                </a:moveTo>
                <a:lnTo>
                  <a:pt x="0" y="684001"/>
                </a:lnTo>
                <a:lnTo>
                  <a:pt x="0" y="1090971"/>
                </a:lnTo>
                <a:lnTo>
                  <a:pt x="684000" y="1774971"/>
                </a:lnTo>
                <a:close/>
              </a:path>
            </a:pathLst>
          </a:cu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8" name="AutoShape 8"/>
          <p:cNvSpPr/>
          <p:nvPr/>
        </p:nvSpPr>
        <p:spPr>
          <a:xfrm>
            <a:off x="336550" y="444500"/>
            <a:ext cx="11518900" cy="5969000"/>
          </a:xfrm>
          <a:prstGeom prst="rect">
            <a:avLst/>
          </a:prstGeom>
          <a:ln w="12700">
            <a:solidFill>
              <a:srgbClr val="2F2F2F">
                <a:alpha val="100000"/>
              </a:srgbClr>
            </a:solidFill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660400" y="1061499"/>
            <a:ext cx="1116000" cy="36000"/>
          </a:xfrm>
          <a:prstGeom prst="rect">
            <a:avLst/>
          </a:pr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3" name="AutoShape 3"/>
          <p:cNvSpPr/>
          <p:nvPr/>
        </p:nvSpPr>
        <p:spPr>
          <a:xfrm>
            <a:off x="0" y="279400"/>
            <a:ext cx="444500" cy="749299"/>
          </a:xfrm>
          <a:prstGeom prst="rect">
            <a:avLst/>
          </a:pr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4" name="AutoShape 4"/>
          <p:cNvSpPr/>
          <p:nvPr/>
        </p:nvSpPr>
        <p:spPr>
          <a:xfrm>
            <a:off x="464820" y="279399"/>
            <a:ext cx="124460" cy="749299"/>
          </a:xfrm>
          <a:prstGeom prst="rect">
            <a:avLst/>
          </a:pr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enda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626456" y="5219207"/>
            <a:ext cx="870506" cy="915667"/>
          </a:xfrm>
          <a:custGeom>
            <a:avLst/>
            <a:gdLst/>
            <a:ahLst/>
            <a:cxnLst/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FFFFFF">
              <a:alpha val="100000"/>
              <a:lumMod val="85000"/>
            </a:srgbClr>
          </a:solidFill>
          <a:ln>
            <a:headEnd type="none"/>
            <a:tailEnd type="none"/>
          </a:ln>
        </p:spPr>
      </p:sp>
      <p:sp>
        <p:nvSpPr>
          <p:cNvPr id="3" name="AutoShape 3"/>
          <p:cNvSpPr/>
          <p:nvPr/>
        </p:nvSpPr>
        <p:spPr>
          <a:xfrm rot="18900000" flipH="1">
            <a:off x="652550" y="-506393"/>
            <a:ext cx="684000" cy="1741586"/>
          </a:xfrm>
          <a:custGeom>
            <a:avLst/>
            <a:gdLst/>
            <a:ahLst/>
            <a:cxnLst/>
            <a:rect l="l" t="t" r="r" b="b"/>
            <a:pathLst>
              <a:path w="684000" h="1741586">
                <a:moveTo>
                  <a:pt x="684000" y="0"/>
                </a:moveTo>
                <a:lnTo>
                  <a:pt x="0" y="684000"/>
                </a:lnTo>
                <a:lnTo>
                  <a:pt x="0" y="1057638"/>
                </a:lnTo>
                <a:lnTo>
                  <a:pt x="684000" y="1741586"/>
                </a:lnTo>
                <a:close/>
              </a:path>
            </a:pathLst>
          </a:cu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4" name="AutoShape 4"/>
          <p:cNvSpPr/>
          <p:nvPr/>
        </p:nvSpPr>
        <p:spPr>
          <a:xfrm rot="2700000">
            <a:off x="-1023274" y="2424085"/>
            <a:ext cx="2046548" cy="2046548"/>
          </a:xfrm>
          <a:custGeom>
            <a:avLst/>
            <a:gdLst/>
            <a:ahLst/>
            <a:cxnLst/>
            <a:rect l="l" t="t" r="r" b="b"/>
            <a:pathLst>
              <a:path w="2046548" h="2046548">
                <a:moveTo>
                  <a:pt x="0" y="0"/>
                </a:moveTo>
                <a:lnTo>
                  <a:pt x="2046548" y="0"/>
                </a:lnTo>
                <a:lnTo>
                  <a:pt x="2046548" y="2046548"/>
                </a:lnTo>
                <a:lnTo>
                  <a:pt x="1363923" y="1363923"/>
                </a:lnTo>
                <a:lnTo>
                  <a:pt x="1363923" y="682625"/>
                </a:lnTo>
                <a:lnTo>
                  <a:pt x="682625" y="682625"/>
                </a:lnTo>
                <a:close/>
              </a:path>
            </a:pathLst>
          </a:custGeom>
          <a:solidFill>
            <a:srgbClr val="84ACB6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5" name="AutoShape 5"/>
          <p:cNvSpPr/>
          <p:nvPr/>
        </p:nvSpPr>
        <p:spPr>
          <a:xfrm rot="18900000" flipH="1">
            <a:off x="11116169" y="4358342"/>
            <a:ext cx="2123069" cy="2082629"/>
          </a:xfrm>
          <a:custGeom>
            <a:avLst/>
            <a:gdLst/>
            <a:ahLst/>
            <a:cxnLst/>
            <a:rect l="l" t="t" r="r" b="b"/>
            <a:pathLst>
              <a:path w="2123069" h="2082629">
                <a:moveTo>
                  <a:pt x="0" y="0"/>
                </a:moveTo>
                <a:lnTo>
                  <a:pt x="682625" y="682625"/>
                </a:lnTo>
                <a:lnTo>
                  <a:pt x="1440444" y="682625"/>
                </a:lnTo>
                <a:lnTo>
                  <a:pt x="1440444" y="1440444"/>
                </a:lnTo>
                <a:lnTo>
                  <a:pt x="2082629" y="2082629"/>
                </a:lnTo>
                <a:lnTo>
                  <a:pt x="2123069" y="2042189"/>
                </a:lnTo>
                <a:lnTo>
                  <a:pt x="2123069" y="0"/>
                </a:lnTo>
                <a:close/>
              </a:path>
            </a:pathLst>
          </a:custGeom>
          <a:solidFill>
            <a:srgbClr val="5BA3EB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6" name="AutoShape 6"/>
          <p:cNvSpPr/>
          <p:nvPr/>
        </p:nvSpPr>
        <p:spPr>
          <a:xfrm rot="2700000">
            <a:off x="11434248" y="1151688"/>
            <a:ext cx="684000" cy="1859922"/>
          </a:xfrm>
          <a:custGeom>
            <a:avLst/>
            <a:gdLst/>
            <a:ahLst/>
            <a:cxnLst/>
            <a:rect l="l" t="t" r="r" b="b"/>
            <a:pathLst>
              <a:path w="684000" h="1859922">
                <a:moveTo>
                  <a:pt x="0" y="0"/>
                </a:moveTo>
                <a:lnTo>
                  <a:pt x="684000" y="684000"/>
                </a:lnTo>
                <a:lnTo>
                  <a:pt x="684000" y="1175998"/>
                </a:lnTo>
                <a:lnTo>
                  <a:pt x="0" y="1859922"/>
                </a:lnTo>
                <a:close/>
              </a:path>
            </a:pathLst>
          </a:custGeom>
          <a:solidFill>
            <a:srgbClr val="84ACB6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7" name="AutoShape 7"/>
          <p:cNvSpPr/>
          <p:nvPr/>
        </p:nvSpPr>
        <p:spPr>
          <a:xfrm rot="18900000" flipV="1">
            <a:off x="652550" y="4818163"/>
            <a:ext cx="684000" cy="2236998"/>
          </a:xfrm>
          <a:custGeom>
            <a:avLst/>
            <a:gdLst/>
            <a:ahLst/>
            <a:cxnLst/>
            <a:rect l="l" t="t" r="r" b="b"/>
            <a:pathLst>
              <a:path w="1077" h="3523">
                <a:moveTo>
                  <a:pt x="0" y="0"/>
                </a:moveTo>
                <a:lnTo>
                  <a:pt x="1077" y="1077"/>
                </a:lnTo>
                <a:lnTo>
                  <a:pt x="1077" y="2446"/>
                </a:lnTo>
                <a:lnTo>
                  <a:pt x="0" y="3523"/>
                </a:lnTo>
                <a:lnTo>
                  <a:pt x="0" y="0"/>
                </a:lnTo>
                <a:close/>
              </a:path>
            </a:pathLst>
          </a:custGeom>
          <a:solidFill>
            <a:srgbClr val="5BA3EB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8" name="AutoShape 8"/>
          <p:cNvSpPr/>
          <p:nvPr/>
        </p:nvSpPr>
        <p:spPr>
          <a:xfrm rot="18900000" flipH="1">
            <a:off x="11464284" y="-501769"/>
            <a:ext cx="684000" cy="1774971"/>
          </a:xfrm>
          <a:custGeom>
            <a:avLst/>
            <a:gdLst/>
            <a:ahLst/>
            <a:cxnLst/>
            <a:rect l="l" t="t" r="r" b="b"/>
            <a:pathLst>
              <a:path w="684000" h="1774971">
                <a:moveTo>
                  <a:pt x="684000" y="0"/>
                </a:moveTo>
                <a:lnTo>
                  <a:pt x="0" y="684001"/>
                </a:lnTo>
                <a:lnTo>
                  <a:pt x="0" y="1090971"/>
                </a:lnTo>
                <a:lnTo>
                  <a:pt x="684000" y="1774971"/>
                </a:lnTo>
                <a:close/>
              </a:path>
            </a:pathLst>
          </a:custGeom>
          <a:solidFill>
            <a:srgbClr val="6BB8A0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9" name="AutoShape 9"/>
          <p:cNvSpPr/>
          <p:nvPr/>
        </p:nvSpPr>
        <p:spPr>
          <a:xfrm>
            <a:off x="336550" y="444500"/>
            <a:ext cx="11518900" cy="5969000"/>
          </a:xfrm>
          <a:prstGeom prst="rect">
            <a:avLst/>
          </a:prstGeom>
          <a:ln w="12700">
            <a:solidFill>
              <a:srgbClr val="2F2F2F">
                <a:alpha val="100000"/>
              </a:srgbClr>
            </a:solidFill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tags" Target="../tags/tag101.xml"/><Relationship Id="rId7" Type="http://schemas.openxmlformats.org/officeDocument/2006/relationships/tags" Target="../tags/tag100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110.xml"/><Relationship Id="rId16" Type="http://schemas.openxmlformats.org/officeDocument/2006/relationships/tags" Target="../tags/tag109.xml"/><Relationship Id="rId15" Type="http://schemas.openxmlformats.org/officeDocument/2006/relationships/tags" Target="../tags/tag108.xml"/><Relationship Id="rId14" Type="http://schemas.openxmlformats.org/officeDocument/2006/relationships/tags" Target="../tags/tag107.xml"/><Relationship Id="rId13" Type="http://schemas.openxmlformats.org/officeDocument/2006/relationships/tags" Target="../tags/tag106.xml"/><Relationship Id="rId12" Type="http://schemas.openxmlformats.org/officeDocument/2006/relationships/tags" Target="../tags/tag105.xml"/><Relationship Id="rId11" Type="http://schemas.openxmlformats.org/officeDocument/2006/relationships/tags" Target="../tags/tag104.xml"/><Relationship Id="rId10" Type="http://schemas.openxmlformats.org/officeDocument/2006/relationships/tags" Target="../tags/tag103.xml"/><Relationship Id="rId1" Type="http://schemas.openxmlformats.org/officeDocument/2006/relationships/tags" Target="../tags/tag9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127.xml"/><Relationship Id="rId16" Type="http://schemas.openxmlformats.org/officeDocument/2006/relationships/tags" Target="../tags/tag126.xml"/><Relationship Id="rId15" Type="http://schemas.openxmlformats.org/officeDocument/2006/relationships/tags" Target="../tags/tag125.xml"/><Relationship Id="rId14" Type="http://schemas.openxmlformats.org/officeDocument/2006/relationships/tags" Target="../tags/tag124.xml"/><Relationship Id="rId13" Type="http://schemas.openxmlformats.org/officeDocument/2006/relationships/tags" Target="../tags/tag123.xml"/><Relationship Id="rId12" Type="http://schemas.openxmlformats.org/officeDocument/2006/relationships/tags" Target="../tags/tag122.xml"/><Relationship Id="rId11" Type="http://schemas.openxmlformats.org/officeDocument/2006/relationships/tags" Target="../tags/tag121.xml"/><Relationship Id="rId10" Type="http://schemas.openxmlformats.org/officeDocument/2006/relationships/tags" Target="../tags/tag120.xml"/><Relationship Id="rId1" Type="http://schemas.openxmlformats.org/officeDocument/2006/relationships/tags" Target="../tags/tag111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136.xml"/><Relationship Id="rId8" Type="http://schemas.openxmlformats.org/officeDocument/2006/relationships/tags" Target="../tags/tag135.xml"/><Relationship Id="rId7" Type="http://schemas.openxmlformats.org/officeDocument/2006/relationships/tags" Target="../tags/tag134.xml"/><Relationship Id="rId6" Type="http://schemas.openxmlformats.org/officeDocument/2006/relationships/tags" Target="../tags/tag133.xml"/><Relationship Id="rId5" Type="http://schemas.openxmlformats.org/officeDocument/2006/relationships/tags" Target="../tags/tag132.xml"/><Relationship Id="rId4" Type="http://schemas.openxmlformats.org/officeDocument/2006/relationships/tags" Target="../tags/tag131.xml"/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144.xml"/><Relationship Id="rId16" Type="http://schemas.openxmlformats.org/officeDocument/2006/relationships/tags" Target="../tags/tag143.xml"/><Relationship Id="rId15" Type="http://schemas.openxmlformats.org/officeDocument/2006/relationships/tags" Target="../tags/tag142.xml"/><Relationship Id="rId14" Type="http://schemas.openxmlformats.org/officeDocument/2006/relationships/tags" Target="../tags/tag141.xml"/><Relationship Id="rId13" Type="http://schemas.openxmlformats.org/officeDocument/2006/relationships/tags" Target="../tags/tag140.xml"/><Relationship Id="rId12" Type="http://schemas.openxmlformats.org/officeDocument/2006/relationships/tags" Target="../tags/tag139.xml"/><Relationship Id="rId11" Type="http://schemas.openxmlformats.org/officeDocument/2006/relationships/tags" Target="../tags/tag138.xml"/><Relationship Id="rId10" Type="http://schemas.openxmlformats.org/officeDocument/2006/relationships/tags" Target="../tags/tag137.xml"/><Relationship Id="rId1" Type="http://schemas.openxmlformats.org/officeDocument/2006/relationships/tags" Target="../tags/tag1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153.xml"/><Relationship Id="rId8" Type="http://schemas.openxmlformats.org/officeDocument/2006/relationships/tags" Target="../tags/tag152.xml"/><Relationship Id="rId7" Type="http://schemas.openxmlformats.org/officeDocument/2006/relationships/tags" Target="../tags/tag151.xml"/><Relationship Id="rId6" Type="http://schemas.openxmlformats.org/officeDocument/2006/relationships/tags" Target="../tags/tag150.xml"/><Relationship Id="rId5" Type="http://schemas.openxmlformats.org/officeDocument/2006/relationships/tags" Target="../tags/tag149.xml"/><Relationship Id="rId4" Type="http://schemas.openxmlformats.org/officeDocument/2006/relationships/tags" Target="../tags/tag148.xml"/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161.xml"/><Relationship Id="rId16" Type="http://schemas.openxmlformats.org/officeDocument/2006/relationships/tags" Target="../tags/tag160.xml"/><Relationship Id="rId15" Type="http://schemas.openxmlformats.org/officeDocument/2006/relationships/tags" Target="../tags/tag159.xml"/><Relationship Id="rId14" Type="http://schemas.openxmlformats.org/officeDocument/2006/relationships/tags" Target="../tags/tag158.xml"/><Relationship Id="rId13" Type="http://schemas.openxmlformats.org/officeDocument/2006/relationships/tags" Target="../tags/tag157.xml"/><Relationship Id="rId12" Type="http://schemas.openxmlformats.org/officeDocument/2006/relationships/tags" Target="../tags/tag156.xml"/><Relationship Id="rId11" Type="http://schemas.openxmlformats.org/officeDocument/2006/relationships/tags" Target="../tags/tag155.xml"/><Relationship Id="rId10" Type="http://schemas.openxmlformats.org/officeDocument/2006/relationships/tags" Target="../tags/tag154.xml"/><Relationship Id="rId1" Type="http://schemas.openxmlformats.org/officeDocument/2006/relationships/tags" Target="../tags/tag145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170.xml"/><Relationship Id="rId8" Type="http://schemas.openxmlformats.org/officeDocument/2006/relationships/tags" Target="../tags/tag169.xml"/><Relationship Id="rId7" Type="http://schemas.openxmlformats.org/officeDocument/2006/relationships/tags" Target="../tags/tag168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178.xml"/><Relationship Id="rId16" Type="http://schemas.openxmlformats.org/officeDocument/2006/relationships/tags" Target="../tags/tag177.xml"/><Relationship Id="rId15" Type="http://schemas.openxmlformats.org/officeDocument/2006/relationships/tags" Target="../tags/tag176.xml"/><Relationship Id="rId14" Type="http://schemas.openxmlformats.org/officeDocument/2006/relationships/tags" Target="../tags/tag175.xml"/><Relationship Id="rId13" Type="http://schemas.openxmlformats.org/officeDocument/2006/relationships/tags" Target="../tags/tag174.xml"/><Relationship Id="rId12" Type="http://schemas.openxmlformats.org/officeDocument/2006/relationships/tags" Target="../tags/tag173.xml"/><Relationship Id="rId11" Type="http://schemas.openxmlformats.org/officeDocument/2006/relationships/tags" Target="../tags/tag172.xml"/><Relationship Id="rId10" Type="http://schemas.openxmlformats.org/officeDocument/2006/relationships/tags" Target="../tags/tag171.xml"/><Relationship Id="rId1" Type="http://schemas.openxmlformats.org/officeDocument/2006/relationships/tags" Target="../tags/tag16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9" Type="http://schemas.openxmlformats.org/officeDocument/2006/relationships/slideLayout" Target="../slideLayouts/slideLayout6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2" Type="http://schemas.openxmlformats.org/officeDocument/2006/relationships/slideLayout" Target="../slideLayouts/slideLayout6.xml"/><Relationship Id="rId21" Type="http://schemas.openxmlformats.org/officeDocument/2006/relationships/tags" Target="../tags/tag39.xml"/><Relationship Id="rId20" Type="http://schemas.openxmlformats.org/officeDocument/2006/relationships/tags" Target="../tags/tag38.xml"/><Relationship Id="rId2" Type="http://schemas.openxmlformats.org/officeDocument/2006/relationships/tags" Target="../tags/tag20.xml"/><Relationship Id="rId19" Type="http://schemas.openxmlformats.org/officeDocument/2006/relationships/tags" Target="../tags/tag37.xml"/><Relationship Id="rId18" Type="http://schemas.openxmlformats.org/officeDocument/2006/relationships/tags" Target="../tags/tag36.xml"/><Relationship Id="rId17" Type="http://schemas.openxmlformats.org/officeDocument/2006/relationships/tags" Target="../tags/tag35.xml"/><Relationship Id="rId16" Type="http://schemas.openxmlformats.org/officeDocument/2006/relationships/tags" Target="../tags/tag34.xml"/><Relationship Id="rId15" Type="http://schemas.openxmlformats.org/officeDocument/2006/relationships/tags" Target="../tags/tag33.xml"/><Relationship Id="rId14" Type="http://schemas.openxmlformats.org/officeDocument/2006/relationships/tags" Target="../tags/tag32.xml"/><Relationship Id="rId13" Type="http://schemas.openxmlformats.org/officeDocument/2006/relationships/tags" Target="../tags/tag31.xml"/><Relationship Id="rId12" Type="http://schemas.openxmlformats.org/officeDocument/2006/relationships/tags" Target="../tags/tag30.xml"/><Relationship Id="rId11" Type="http://schemas.openxmlformats.org/officeDocument/2006/relationships/tags" Target="../tags/tag29.xml"/><Relationship Id="rId10" Type="http://schemas.openxmlformats.org/officeDocument/2006/relationships/tags" Target="../tags/tag28.xml"/><Relationship Id="rId1" Type="http://schemas.openxmlformats.org/officeDocument/2006/relationships/tags" Target="../tags/tag19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48.xml"/><Relationship Id="rId8" Type="http://schemas.openxmlformats.org/officeDocument/2006/relationships/tags" Target="../tags/tag47.xml"/><Relationship Id="rId7" Type="http://schemas.openxmlformats.org/officeDocument/2006/relationships/tags" Target="../tags/tag46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7" Type="http://schemas.openxmlformats.org/officeDocument/2006/relationships/slideLayout" Target="../slideLayouts/slideLayout6.xml"/><Relationship Id="rId16" Type="http://schemas.openxmlformats.org/officeDocument/2006/relationships/tags" Target="../tags/tag55.xml"/><Relationship Id="rId15" Type="http://schemas.openxmlformats.org/officeDocument/2006/relationships/tags" Target="../tags/tag54.xml"/><Relationship Id="rId14" Type="http://schemas.openxmlformats.org/officeDocument/2006/relationships/tags" Target="../tags/tag53.xml"/><Relationship Id="rId13" Type="http://schemas.openxmlformats.org/officeDocument/2006/relationships/tags" Target="../tags/tag52.xml"/><Relationship Id="rId12" Type="http://schemas.openxmlformats.org/officeDocument/2006/relationships/tags" Target="../tags/tag51.xml"/><Relationship Id="rId11" Type="http://schemas.openxmlformats.org/officeDocument/2006/relationships/tags" Target="../tags/tag50.xml"/><Relationship Id="rId10" Type="http://schemas.openxmlformats.org/officeDocument/2006/relationships/tags" Target="../tags/tag49.xml"/><Relationship Id="rId1" Type="http://schemas.openxmlformats.org/officeDocument/2006/relationships/tags" Target="../tags/tag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64.xml"/><Relationship Id="rId8" Type="http://schemas.openxmlformats.org/officeDocument/2006/relationships/tags" Target="../tags/tag63.xml"/><Relationship Id="rId7" Type="http://schemas.openxmlformats.org/officeDocument/2006/relationships/tags" Target="../tags/tag62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72.xml"/><Relationship Id="rId16" Type="http://schemas.openxmlformats.org/officeDocument/2006/relationships/tags" Target="../tags/tag71.xml"/><Relationship Id="rId15" Type="http://schemas.openxmlformats.org/officeDocument/2006/relationships/tags" Target="../tags/tag70.xml"/><Relationship Id="rId14" Type="http://schemas.openxmlformats.org/officeDocument/2006/relationships/tags" Target="../tags/tag69.xml"/><Relationship Id="rId13" Type="http://schemas.openxmlformats.org/officeDocument/2006/relationships/tags" Target="../tags/tag68.xml"/><Relationship Id="rId12" Type="http://schemas.openxmlformats.org/officeDocument/2006/relationships/tags" Target="../tags/tag67.xml"/><Relationship Id="rId11" Type="http://schemas.openxmlformats.org/officeDocument/2006/relationships/tags" Target="../tags/tag66.xml"/><Relationship Id="rId10" Type="http://schemas.openxmlformats.org/officeDocument/2006/relationships/tags" Target="../tags/tag65.xml"/><Relationship Id="rId1" Type="http://schemas.openxmlformats.org/officeDocument/2006/relationships/tags" Target="../tags/tag5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81.xml"/><Relationship Id="rId8" Type="http://schemas.openxmlformats.org/officeDocument/2006/relationships/tags" Target="../tags/tag80.xml"/><Relationship Id="rId7" Type="http://schemas.openxmlformats.org/officeDocument/2006/relationships/tags" Target="../tags/tag79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tags" Target="../tags/tag75.xml"/><Relationship Id="rId22" Type="http://schemas.openxmlformats.org/officeDocument/2006/relationships/slideLayout" Target="../slideLayouts/slideLayout6.xml"/><Relationship Id="rId21" Type="http://schemas.openxmlformats.org/officeDocument/2006/relationships/tags" Target="../tags/tag93.xml"/><Relationship Id="rId20" Type="http://schemas.openxmlformats.org/officeDocument/2006/relationships/tags" Target="../tags/tag92.xml"/><Relationship Id="rId2" Type="http://schemas.openxmlformats.org/officeDocument/2006/relationships/tags" Target="../tags/tag74.xml"/><Relationship Id="rId19" Type="http://schemas.openxmlformats.org/officeDocument/2006/relationships/tags" Target="../tags/tag91.xml"/><Relationship Id="rId18" Type="http://schemas.openxmlformats.org/officeDocument/2006/relationships/tags" Target="../tags/tag90.xml"/><Relationship Id="rId17" Type="http://schemas.openxmlformats.org/officeDocument/2006/relationships/tags" Target="../tags/tag89.xml"/><Relationship Id="rId16" Type="http://schemas.openxmlformats.org/officeDocument/2006/relationships/tags" Target="../tags/tag88.xml"/><Relationship Id="rId15" Type="http://schemas.openxmlformats.org/officeDocument/2006/relationships/tags" Target="../tags/tag87.xml"/><Relationship Id="rId14" Type="http://schemas.openxmlformats.org/officeDocument/2006/relationships/tags" Target="../tags/tag86.xml"/><Relationship Id="rId13" Type="http://schemas.openxmlformats.org/officeDocument/2006/relationships/tags" Target="../tags/tag85.xml"/><Relationship Id="rId12" Type="http://schemas.openxmlformats.org/officeDocument/2006/relationships/tags" Target="../tags/tag84.xml"/><Relationship Id="rId11" Type="http://schemas.openxmlformats.org/officeDocument/2006/relationships/tags" Target="../tags/tag83.xml"/><Relationship Id="rId10" Type="http://schemas.openxmlformats.org/officeDocument/2006/relationships/tags" Target="../tags/tag8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488536" y="1079500"/>
            <a:ext cx="9202228" cy="2267918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72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操作系统内存管理</a:t>
            </a:r>
            <a:endParaRPr lang="en-US" sz="72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488536" y="3546360"/>
            <a:ext cx="9202228" cy="1629857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ct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400" b="0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Regular"/>
                <a:cs typeface="Consolas" panose="020B0609020204030204" charset="0"/>
              </a:rPr>
              <a:t>WSL2 虚拟存储器演示</a:t>
            </a:r>
            <a:endParaRPr lang="en-US" sz="2400" b="0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Regular"/>
              <a:cs typeface="Consolas" panose="020B06090202040302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0" y="1956707"/>
            <a:ext cx="12192000" cy="4177393"/>
            <a:chOff x="0" y="1956707"/>
            <a:chExt cx="12192000" cy="4177393"/>
          </a:xfrm>
        </p:grpSpPr>
        <p:sp>
          <p:nvSpPr>
            <p:cNvPr id="5" name="AutoShape 5"/>
            <p:cNvSpPr/>
            <p:nvPr>
              <p:custDataLst>
                <p:tags r:id="rId2"/>
              </p:custDataLst>
            </p:nvPr>
          </p:nvSpPr>
          <p:spPr>
            <a:xfrm>
              <a:off x="0" y="2075543"/>
              <a:ext cx="12192000" cy="0"/>
            </a:xfrm>
            <a:prstGeom prst="line">
              <a:avLst/>
            </a:prstGeom>
            <a:ln w="6350">
              <a:solidFill>
                <a:schemeClr val="bg1">
                  <a:alpha val="70196"/>
                </a:schemeClr>
              </a:solidFill>
              <a:prstDash val="solid"/>
              <a:headEnd type="none"/>
              <a:tailEnd type="none"/>
            </a:ln>
          </p:spPr>
        </p:sp>
        <p:grpSp>
          <p:nvGrpSpPr>
            <p:cNvPr id="7" name="Group 7"/>
            <p:cNvGrpSpPr/>
            <p:nvPr/>
          </p:nvGrpSpPr>
          <p:grpSpPr>
            <a:xfrm rot="0">
              <a:off x="643645" y="1956707"/>
              <a:ext cx="3443838" cy="4177393"/>
              <a:chOff x="643645" y="1956707"/>
              <a:chExt cx="3443838" cy="4177393"/>
            </a:xfrm>
          </p:grpSpPr>
          <p:sp>
            <p:nvSpPr>
              <p:cNvPr id="8" name="AutoShape 8"/>
              <p:cNvSpPr/>
              <p:nvPr>
                <p:custDataLst>
                  <p:tags r:id="rId3"/>
                </p:custDataLst>
              </p:nvPr>
            </p:nvSpPr>
            <p:spPr>
              <a:xfrm>
                <a:off x="660399" y="2509024"/>
                <a:ext cx="3427084" cy="3625076"/>
              </a:xfrm>
              <a:prstGeom prst="roundRect">
                <a:avLst>
                  <a:gd name="adj" fmla="val 2425"/>
                </a:avLst>
              </a:prstGeom>
              <a:solidFill>
                <a:schemeClr val="bg1">
                  <a:lumMod val="95000"/>
                </a:schemeClr>
              </a:solidFill>
              <a:ln w="6350">
                <a:solidFill>
                  <a:schemeClr val="bg1">
                    <a:alpha val="50196"/>
                  </a:scheme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9" name="TextBox 9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764930" y="4292872"/>
                <a:ext cx="3218180" cy="1725295"/>
              </a:xfrm>
              <a:prstGeom prst="rect">
                <a:avLst/>
              </a:prstGeom>
              <a:ln>
                <a:solidFill>
                  <a:schemeClr val="bg1"/>
                </a:solidFill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chemeClr val="tx1">
                        <a:alpha val="100000"/>
                      </a:scheme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父子进程共享物理页面，只有当任一方试图写入该页面时（例如修改变量），内核才会为该进程复制一份新的物理页面，并将该页面的权限改为可写。</a:t>
                </a:r>
                <a:endParaRPr lang="en-US" sz="1600" b="0" i="0">
                  <a:solidFill>
                    <a:schemeClr val="tx1">
                      <a:alpha val="100000"/>
                    </a:scheme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  <p:sp>
            <p:nvSpPr>
              <p:cNvPr id="10" name="TextBox 10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764930" y="3600722"/>
                <a:ext cx="3218180" cy="539750"/>
              </a:xfrm>
              <a:prstGeom prst="rect">
                <a:avLst/>
              </a:prstGeom>
              <a:ln>
                <a:solidFill>
                  <a:schemeClr val="bg1"/>
                </a:solidFill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2400" b="1" i="0" strike="noStrike">
                    <a:solidFill>
                      <a:schemeClr val="tx1">
                        <a:alpha val="100000"/>
                      </a:schemeClr>
                    </a:solidFill>
                    <a:latin typeface="Consolas" panose="020B0609020204030204" charset="0"/>
                    <a:ea typeface="思源黑体 CN Bold"/>
                    <a:cs typeface="Consolas" panose="020B0609020204030204" charset="0"/>
                  </a:rPr>
                  <a:t>COW（Copy-On-Write）</a:t>
                </a:r>
                <a:endParaRPr lang="en-US" sz="2400" b="1" i="0" strike="noStrike">
                  <a:solidFill>
                    <a:schemeClr val="tx1">
                      <a:alpha val="100000"/>
                    </a:scheme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endParaRPr>
              </a:p>
            </p:txBody>
          </p:sp>
          <p:sp>
            <p:nvSpPr>
              <p:cNvPr id="11" name="TextBox 11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764794" y="2771732"/>
                <a:ext cx="2371536" cy="65726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4000" b="1" i="0">
                    <a:solidFill>
                      <a:schemeClr val="tx1">
                        <a:alpha val="100000"/>
                      </a:scheme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01</a:t>
                </a:r>
                <a:endParaRPr lang="en-US" sz="4000" b="1" i="0">
                  <a:solidFill>
                    <a:schemeClr val="tx1">
                      <a:alpha val="100000"/>
                    </a:scheme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2" name="AutoShape 12"/>
              <p:cNvSpPr/>
              <p:nvPr>
                <p:custDataLst>
                  <p:tags r:id="rId7"/>
                </p:custDataLst>
              </p:nvPr>
            </p:nvSpPr>
            <p:spPr>
              <a:xfrm>
                <a:off x="643645" y="1956707"/>
                <a:ext cx="242297" cy="242297"/>
              </a:xfrm>
              <a:prstGeom prst="ellipse">
                <a:avLst/>
              </a:prstGeom>
              <a:solidFill>
                <a:srgbClr val="181818">
                  <a:alpha val="100000"/>
                </a:srgbClr>
              </a:solidFill>
              <a:ln w="12700">
                <a:solidFill>
                  <a:schemeClr val="bg1">
                    <a:alpha val="40000"/>
                  </a:schemeClr>
                </a:solidFill>
                <a:prstDash val="solid"/>
                <a:headEnd type="none"/>
                <a:tailEnd type="none"/>
              </a:ln>
            </p:spPr>
          </p:sp>
        </p:grpSp>
        <p:grpSp>
          <p:nvGrpSpPr>
            <p:cNvPr id="13" name="Group 13"/>
            <p:cNvGrpSpPr/>
            <p:nvPr/>
          </p:nvGrpSpPr>
          <p:grpSpPr>
            <a:xfrm rot="0">
              <a:off x="4359354" y="1956707"/>
              <a:ext cx="3443838" cy="4177393"/>
              <a:chOff x="4359354" y="1956707"/>
              <a:chExt cx="3443838" cy="4177393"/>
            </a:xfrm>
          </p:grpSpPr>
          <p:sp>
            <p:nvSpPr>
              <p:cNvPr id="14" name="AutoShape 14"/>
              <p:cNvSpPr/>
              <p:nvPr>
                <p:custDataLst>
                  <p:tags r:id="rId8"/>
                </p:custDataLst>
              </p:nvPr>
            </p:nvSpPr>
            <p:spPr>
              <a:xfrm>
                <a:off x="4376108" y="2509024"/>
                <a:ext cx="3427084" cy="3625076"/>
              </a:xfrm>
              <a:prstGeom prst="roundRect">
                <a:avLst>
                  <a:gd name="adj" fmla="val 2656"/>
                </a:avLst>
              </a:prstGeom>
              <a:solidFill>
                <a:srgbClr val="6BB8A0">
                  <a:alpha val="14901"/>
                </a:srgbClr>
              </a:solidFill>
              <a:ln w="6350">
                <a:solidFill>
                  <a:schemeClr val="bg1">
                    <a:alpha val="100000"/>
                  </a:scheme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5" name="TextBox 15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4480639" y="4292872"/>
                <a:ext cx="3218180" cy="1725295"/>
              </a:xfrm>
              <a:prstGeom prst="rect">
                <a:avLst/>
              </a:prstGeom>
              <a:ln>
                <a:solidFill>
                  <a:schemeClr val="bg1"/>
                </a:solidFill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chemeClr val="tx1">
                        <a:alpha val="100000"/>
                      </a:scheme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COW 机制极大地提高了 fork 的性能和内存利用率。在子进程不修改数据或执行 exec 系系统调用时，避免了大量不必要的物理页面复制。</a:t>
                </a:r>
                <a:endParaRPr lang="en-US" sz="1600" b="0" i="0">
                  <a:solidFill>
                    <a:schemeClr val="tx1">
                      <a:alpha val="100000"/>
                    </a:scheme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16" name="TextBox 16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4480639" y="3600722"/>
                <a:ext cx="3218180" cy="539750"/>
              </a:xfrm>
              <a:prstGeom prst="rect">
                <a:avLst/>
              </a:prstGeom>
              <a:ln>
                <a:solidFill>
                  <a:schemeClr val="bg1"/>
                </a:solidFill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2400" b="1" i="0" strike="noStrike">
                    <a:solidFill>
                      <a:schemeClr val="tx1">
                        <a:alpha val="100000"/>
                      </a:scheme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资源优化</a:t>
                </a:r>
                <a:endParaRPr lang="en-US" sz="2400" b="1" i="0" strike="noStrike">
                  <a:solidFill>
                    <a:schemeClr val="tx1">
                      <a:alpha val="100000"/>
                    </a:scheme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4480503" y="2771732"/>
                <a:ext cx="2371536" cy="657268"/>
              </a:xfrm>
              <a:prstGeom prst="rect">
                <a:avLst/>
              </a:prstGeom>
              <a:ln>
                <a:solidFill>
                  <a:schemeClr val="bg1"/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4000" b="1" i="0">
                    <a:solidFill>
                      <a:schemeClr val="tx1">
                        <a:alpha val="100000"/>
                      </a:scheme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02</a:t>
                </a:r>
                <a:endParaRPr lang="en-US" sz="4000" b="1" i="0">
                  <a:solidFill>
                    <a:schemeClr val="tx1">
                      <a:alpha val="100000"/>
                    </a:scheme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8" name="AutoShape 18"/>
              <p:cNvSpPr/>
              <p:nvPr>
                <p:custDataLst>
                  <p:tags r:id="rId12"/>
                </p:custDataLst>
              </p:nvPr>
            </p:nvSpPr>
            <p:spPr>
              <a:xfrm>
                <a:off x="4359354" y="1956707"/>
                <a:ext cx="242297" cy="242297"/>
              </a:xfrm>
              <a:prstGeom prst="ellipse">
                <a:avLst/>
              </a:prstGeom>
              <a:solidFill>
                <a:srgbClr val="260A00">
                  <a:alpha val="100000"/>
                </a:srgbClr>
              </a:solidFill>
              <a:ln w="12700">
                <a:solidFill>
                  <a:schemeClr val="bg1">
                    <a:alpha val="80000"/>
                  </a:schemeClr>
                </a:solidFill>
                <a:prstDash val="solid"/>
                <a:headEnd type="none"/>
                <a:tailEnd type="none"/>
              </a:ln>
            </p:spPr>
          </p:sp>
        </p:grpSp>
        <p:grpSp>
          <p:nvGrpSpPr>
            <p:cNvPr id="19" name="Group 19"/>
            <p:cNvGrpSpPr/>
            <p:nvPr/>
          </p:nvGrpSpPr>
          <p:grpSpPr>
            <a:xfrm rot="0">
              <a:off x="8091816" y="1956707"/>
              <a:ext cx="3427084" cy="4177393"/>
              <a:chOff x="8091816" y="1956707"/>
              <a:chExt cx="3427084" cy="4177393"/>
            </a:xfrm>
          </p:grpSpPr>
          <p:sp>
            <p:nvSpPr>
              <p:cNvPr id="20" name="AutoShape 20"/>
              <p:cNvSpPr/>
              <p:nvPr>
                <p:custDataLst>
                  <p:tags r:id="rId13"/>
                </p:custDataLst>
              </p:nvPr>
            </p:nvSpPr>
            <p:spPr>
              <a:xfrm>
                <a:off x="8091816" y="2509024"/>
                <a:ext cx="3427084" cy="3625076"/>
              </a:xfrm>
              <a:prstGeom prst="roundRect">
                <a:avLst>
                  <a:gd name="adj" fmla="val 2879"/>
                </a:avLst>
              </a:prstGeom>
              <a:solidFill>
                <a:srgbClr val="778495">
                  <a:alpha val="10196"/>
                </a:srgbClr>
              </a:solidFill>
              <a:ln w="6350">
                <a:solidFill>
                  <a:schemeClr val="bg1">
                    <a:alpha val="50196"/>
                  </a:scheme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21" name="TextBox 21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8195956" y="4292872"/>
                <a:ext cx="3218180" cy="1725295"/>
              </a:xfrm>
              <a:prstGeom prst="rect">
                <a:avLst/>
              </a:prstGeom>
              <a:ln>
                <a:solidFill>
                  <a:schemeClr val="bg1"/>
                </a:solidFill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chemeClr val="tx1">
                        <a:alpha val="100000"/>
                      </a:scheme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进程隔离的本质是虚拟地址到物理地址映射的隔离。每个进程拥有独立的页表，即使虚拟地址相同，通过不同的页表最终映射到不同的物理页面。</a:t>
                </a:r>
                <a:endParaRPr lang="en-US" sz="1600" b="0" i="0">
                  <a:solidFill>
                    <a:schemeClr val="tx1">
                      <a:alpha val="100000"/>
                    </a:scheme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  <p:sp>
            <p:nvSpPr>
              <p:cNvPr id="22" name="TextBox 22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8195956" y="3600722"/>
                <a:ext cx="3218180" cy="539750"/>
              </a:xfrm>
              <a:prstGeom prst="rect">
                <a:avLst/>
              </a:prstGeom>
              <a:ln>
                <a:solidFill>
                  <a:schemeClr val="bg1"/>
                </a:solidFill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2400" b="1" i="0" strike="noStrike">
                    <a:solidFill>
                      <a:schemeClr val="tx1">
                        <a:alpha val="100000"/>
                      </a:scheme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页表映射</a:t>
                </a:r>
                <a:endParaRPr lang="en-US" sz="2400" b="1" i="0" strike="noStrike">
                  <a:solidFill>
                    <a:schemeClr val="tx1">
                      <a:alpha val="100000"/>
                    </a:scheme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8196211" y="2771732"/>
                <a:ext cx="2371536" cy="657268"/>
              </a:xfrm>
              <a:prstGeom prst="rect">
                <a:avLst/>
              </a:prstGeom>
              <a:ln>
                <a:solidFill>
                  <a:schemeClr val="bg1"/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4000" b="1" i="0">
                    <a:solidFill>
                      <a:schemeClr val="tx1">
                        <a:alpha val="100000"/>
                      </a:scheme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03</a:t>
                </a:r>
                <a:endParaRPr lang="en-US" sz="4000" b="1" i="0">
                  <a:solidFill>
                    <a:schemeClr val="tx1">
                      <a:alpha val="100000"/>
                    </a:scheme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4" name="AutoShape 24"/>
              <p:cNvSpPr/>
              <p:nvPr>
                <p:custDataLst>
                  <p:tags r:id="rId17"/>
                </p:custDataLst>
              </p:nvPr>
            </p:nvSpPr>
            <p:spPr>
              <a:xfrm>
                <a:off x="8091816" y="1956707"/>
                <a:ext cx="242297" cy="242297"/>
              </a:xfrm>
              <a:prstGeom prst="ellipse">
                <a:avLst/>
              </a:prstGeom>
              <a:solidFill>
                <a:srgbClr val="181818">
                  <a:alpha val="100000"/>
                </a:srgbClr>
              </a:solidFill>
              <a:ln w="12700">
                <a:solidFill>
                  <a:schemeClr val="bg1">
                    <a:alpha val="40000"/>
                  </a:schemeClr>
                </a:solidFill>
                <a:prstDash val="solid"/>
                <a:headEnd type="none"/>
                <a:tailEnd type="none"/>
              </a:ln>
            </p:spPr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核心概念：写时复制</a:t>
            </a:r>
            <a:endParaRPr lang="en-US" sz="40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501237" y="1028701"/>
            <a:ext cx="9189526" cy="1798826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7200" b="1" i="0">
                <a:solidFill>
                  <a:srgbClr val="2F2F2F">
                    <a:alpha val="100000"/>
                  </a:srgbClr>
                </a:solidFill>
                <a:latin typeface="思源黑体 CN Bold"/>
                <a:ea typeface="思源黑体 CN Bold"/>
                <a:cs typeface="思源黑体 CN Bold"/>
              </a:rPr>
              <a:t>内存共享机制</a:t>
            </a:r>
            <a:endParaRPr lang="en-US" sz="7200" b="1" i="0">
              <a:solidFill>
                <a:srgbClr val="2F2F2F">
                  <a:alpha val="100000"/>
                </a:srgbClr>
              </a:solidFill>
              <a:latin typeface="思源黑体 CN Bold"/>
              <a:ea typeface="思源黑体 CN Bold"/>
              <a:cs typeface="思源黑体 CN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501237" y="2981062"/>
            <a:ext cx="9189526" cy="3254638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400" b="0" i="0">
                <a:solidFill>
                  <a:srgbClr val="2F2F2F">
                    <a:alpha val="100000"/>
                  </a:srgbClr>
                </a:solidFill>
                <a:latin typeface="思源黑体 CN Regular"/>
                <a:ea typeface="思源黑体 CN Regular"/>
                <a:cs typeface="思源黑体 CN Regular"/>
              </a:rPr>
              <a:t>演示如何利用共享内存对象，实现多个进程对同一块物理内存的访问与通信。</a:t>
            </a:r>
            <a:endParaRPr lang="en-US" sz="2400" b="0" i="0">
              <a:solidFill>
                <a:srgbClr val="2F2F2F">
                  <a:alpha val="100000"/>
                </a:srgbClr>
              </a:solidFill>
              <a:latin typeface="思源黑体 CN Regular"/>
              <a:ea typeface="思源黑体 CN Regular"/>
              <a:cs typeface="思源黑体 CN Regula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400" y="1130301"/>
            <a:ext cx="10858500" cy="4775199"/>
            <a:chOff x="660400" y="1130301"/>
            <a:chExt cx="10858500" cy="4775199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301"/>
              <a:ext cx="10858500" cy="524328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rPr>
                <a:t>运行 demo3_sharing.c，观察父子进程共享内存</a:t>
              </a:r>
              <a:endParaRPr lang="en-US" sz="24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Consolas" panose="020B0609020204030204" charset="0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400" y="1914155"/>
              <a:ext cx="5255309" cy="2025385"/>
              <a:chOff x="758386" y="1863271"/>
              <a:chExt cx="2562888" cy="2025385"/>
            </a:xfrm>
          </p:grpSpPr>
          <p:sp>
            <p:nvSpPr>
              <p:cNvPr id="6" name="TextBox 6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758386" y="2387599"/>
                <a:ext cx="2562888" cy="50138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演示程序概览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7" name="TextBox 7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758386" y="3049706"/>
                <a:ext cx="2562888" cy="838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mmap 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文件映射实现父子进程共享内存，双终端实时观察虚拟地址到同一物理页的映射。</a:t>
                </a:r>
                <a:endParaRPr lang="zh-CN" alt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758386" y="1863271"/>
                <a:ext cx="1086289" cy="52432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0000" tIns="46800" rIns="90000" bIns="46800" rtlCol="0" anchor="b" anchorCtr="0"/>
              <a:lstStyle/>
              <a:p>
                <a:pPr algn="l">
                  <a:lnSpc>
                    <a:spcPct val="108000"/>
                  </a:lnSpc>
                  <a:defRPr/>
                </a:pPr>
                <a:r>
                  <a:rPr lang="en-US" sz="2400" b="1" i="0">
                    <a:solidFill>
                      <a:srgbClr val="6BB8A0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1 </a:t>
                </a:r>
                <a:endParaRPr lang="en-US" sz="2400" b="1" i="0">
                  <a:solidFill>
                    <a:srgbClr val="6BB8A0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9" name="AutoShape 9"/>
              <p:cNvSpPr/>
              <p:nvPr>
                <p:custDataLst>
                  <p:tags r:id="rId5"/>
                </p:custDataLst>
              </p:nvPr>
            </p:nvSpPr>
            <p:spPr>
              <a:xfrm>
                <a:off x="859367" y="2969344"/>
                <a:ext cx="2461907" cy="0"/>
              </a:xfrm>
              <a:prstGeom prst="line">
                <a:avLst/>
              </a:prstGeom>
              <a:ln w="6350">
                <a:solidFill>
                  <a:srgbClr val="6BB8A0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</p:grpSp>
        <p:grpSp>
          <p:nvGrpSpPr>
            <p:cNvPr id="10" name="Group 10"/>
            <p:cNvGrpSpPr/>
            <p:nvPr/>
          </p:nvGrpSpPr>
          <p:grpSpPr>
            <a:xfrm rot="0">
              <a:off x="6263591" y="1914155"/>
              <a:ext cx="5255309" cy="2025385"/>
              <a:chOff x="758386" y="1863271"/>
              <a:chExt cx="2562888" cy="2025385"/>
            </a:xfrm>
          </p:grpSpPr>
          <p:sp>
            <p:nvSpPr>
              <p:cNvPr id="11" name="TextBox 11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758386" y="2387599"/>
                <a:ext cx="2562888" cy="50138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创建共享内存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2" name="TextBox 12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58386" y="3049706"/>
                <a:ext cx="2562888" cy="838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open 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创建</a:t>
                </a: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 /tmp/vm_shared.dat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，</a:t>
                </a: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ftruncate 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设为</a:t>
                </a: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 4KB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。</a:t>
                </a:r>
                <a:endParaRPr lang="zh-CN" alt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758386" y="1863271"/>
                <a:ext cx="1086289" cy="52432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0000" tIns="46800" rIns="90000" bIns="46800" rtlCol="0" anchor="b" anchorCtr="0"/>
              <a:lstStyle/>
              <a:p>
                <a:pPr algn="l">
                  <a:lnSpc>
                    <a:spcPct val="108000"/>
                  </a:lnSpc>
                  <a:defRPr/>
                </a:pPr>
                <a:r>
                  <a:rPr lang="en-US" sz="2400" b="1" i="0">
                    <a:solidFill>
                      <a:srgbClr val="6BB8A0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2</a:t>
                </a:r>
                <a:endParaRPr lang="en-US" sz="2400" b="1" i="0">
                  <a:solidFill>
                    <a:srgbClr val="6BB8A0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4" name="AutoShape 14"/>
              <p:cNvSpPr/>
              <p:nvPr>
                <p:custDataLst>
                  <p:tags r:id="rId9"/>
                </p:custDataLst>
              </p:nvPr>
            </p:nvSpPr>
            <p:spPr>
              <a:xfrm>
                <a:off x="859367" y="2969344"/>
                <a:ext cx="2461907" cy="0"/>
              </a:xfrm>
              <a:prstGeom prst="line">
                <a:avLst/>
              </a:prstGeom>
              <a:ln w="6350">
                <a:solidFill>
                  <a:srgbClr val="6BB8A0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</p:grpSp>
        <p:grpSp>
          <p:nvGrpSpPr>
            <p:cNvPr id="15" name="Group 15"/>
            <p:cNvGrpSpPr/>
            <p:nvPr/>
          </p:nvGrpSpPr>
          <p:grpSpPr>
            <a:xfrm rot="0">
              <a:off x="660400" y="3795206"/>
              <a:ext cx="5255309" cy="2110294"/>
              <a:chOff x="758386" y="1549762"/>
              <a:chExt cx="2562888" cy="2110294"/>
            </a:xfrm>
          </p:grpSpPr>
          <p:sp>
            <p:nvSpPr>
              <p:cNvPr id="16" name="TextBox 16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758386" y="2006599"/>
                <a:ext cx="2562888" cy="50138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映射到进程空间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758386" y="2821106"/>
                <a:ext cx="2562888" cy="838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父子进程分别</a:t>
                </a: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 mmap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，虚拟地址不同，但页表指向同一物理页框。</a:t>
                </a:r>
                <a:endParaRPr lang="zh-CN" alt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758386" y="1549762"/>
                <a:ext cx="1086289" cy="52432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0000" tIns="46800" rIns="90000" bIns="46800" rtlCol="0" anchor="b" anchorCtr="0"/>
              <a:lstStyle/>
              <a:p>
                <a:pPr algn="l">
                  <a:lnSpc>
                    <a:spcPct val="108000"/>
                  </a:lnSpc>
                  <a:defRPr/>
                </a:pPr>
                <a:r>
                  <a:rPr lang="en-US" sz="2400" b="1" i="0">
                    <a:solidFill>
                      <a:srgbClr val="6BB8A0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3</a:t>
                </a:r>
                <a:endParaRPr lang="en-US" sz="2400" b="1" i="0">
                  <a:solidFill>
                    <a:srgbClr val="6BB8A0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9" name="AutoShape 19"/>
              <p:cNvSpPr/>
              <p:nvPr>
                <p:custDataLst>
                  <p:tags r:id="rId13"/>
                </p:custDataLst>
              </p:nvPr>
            </p:nvSpPr>
            <p:spPr>
              <a:xfrm>
                <a:off x="859367" y="2664544"/>
                <a:ext cx="2461907" cy="0"/>
              </a:xfrm>
              <a:prstGeom prst="line">
                <a:avLst/>
              </a:prstGeom>
              <a:ln w="6350">
                <a:solidFill>
                  <a:srgbClr val="6BB8A0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</p:grpSp>
        <p:grpSp>
          <p:nvGrpSpPr>
            <p:cNvPr id="20" name="Group 20"/>
            <p:cNvGrpSpPr/>
            <p:nvPr/>
          </p:nvGrpSpPr>
          <p:grpSpPr>
            <a:xfrm rot="0">
              <a:off x="6263591" y="3710078"/>
              <a:ext cx="5255309" cy="2195422"/>
              <a:chOff x="758386" y="1464634"/>
              <a:chExt cx="2562888" cy="2195422"/>
            </a:xfrm>
          </p:grpSpPr>
          <p:sp>
            <p:nvSpPr>
              <p:cNvPr id="21" name="TextBox 21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758386" y="2006599"/>
                <a:ext cx="2562888" cy="50138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父子进程通信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22" name="TextBox 22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758386" y="2821106"/>
                <a:ext cx="2562888" cy="838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Writer 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分三阶段写入数据，按</a:t>
                </a: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 Enter 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触发；</a:t>
                </a: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Reader 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轮询读取并记录到日志，通过标志位同步，右侧终端实时观察变化。</a:t>
                </a:r>
                <a:endParaRPr lang="zh-CN" alt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758386" y="1464634"/>
                <a:ext cx="1086289" cy="52432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0000" tIns="46800" rIns="90000" bIns="46800" rtlCol="0" anchor="b" anchorCtr="0"/>
              <a:lstStyle/>
              <a:p>
                <a:pPr algn="l">
                  <a:lnSpc>
                    <a:spcPct val="108000"/>
                  </a:lnSpc>
                  <a:defRPr/>
                </a:pPr>
                <a:r>
                  <a:rPr lang="en-US" sz="2400" b="1" i="0">
                    <a:solidFill>
                      <a:srgbClr val="6BB8A0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4</a:t>
                </a:r>
                <a:endParaRPr lang="en-US" sz="2400" b="1" i="0">
                  <a:solidFill>
                    <a:srgbClr val="6BB8A0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4" name="AutoShape 24"/>
              <p:cNvSpPr/>
              <p:nvPr>
                <p:custDataLst>
                  <p:tags r:id="rId17"/>
                </p:custDataLst>
              </p:nvPr>
            </p:nvSpPr>
            <p:spPr>
              <a:xfrm>
                <a:off x="859367" y="2664544"/>
                <a:ext cx="2461907" cy="0"/>
              </a:xfrm>
              <a:prstGeom prst="line">
                <a:avLst/>
              </a:prstGeom>
              <a:ln w="6350">
                <a:solidFill>
                  <a:srgbClr val="6BB8A0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演示三：内存共享</a:t>
            </a:r>
            <a:endParaRPr lang="en-US" sz="40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400" y="1130301"/>
            <a:ext cx="10858501" cy="5397499"/>
            <a:chOff x="660400" y="1130301"/>
            <a:chExt cx="10858501" cy="5397499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301"/>
              <a:ext cx="10858500" cy="566298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rPr>
                <a:t>解释演示三中体现的核心机制</a:t>
              </a:r>
              <a:endParaRPr lang="en-US" sz="24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400" y="2069065"/>
              <a:ext cx="2554075" cy="4458735"/>
              <a:chOff x="660400" y="2069065"/>
              <a:chExt cx="2554075" cy="4458735"/>
            </a:xfrm>
          </p:grpSpPr>
          <p:sp>
            <p:nvSpPr>
              <p:cNvPr id="6" name="AutoShape 6"/>
              <p:cNvSpPr/>
              <p:nvPr>
                <p:custDataLst>
                  <p:tags r:id="rId2"/>
                </p:custDataLst>
              </p:nvPr>
            </p:nvSpPr>
            <p:spPr>
              <a:xfrm>
                <a:off x="660400" y="2307159"/>
                <a:ext cx="2554075" cy="4220641"/>
              </a:xfrm>
              <a:prstGeom prst="roundRect">
                <a:avLst>
                  <a:gd name="adj" fmla="val 4000"/>
                </a:avLst>
              </a:prstGeom>
              <a:ln w="6350">
                <a:solidFill>
                  <a:srgbClr val="2F2F2F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733640" y="3303146"/>
                <a:ext cx="2407592" cy="312305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共享内存由内核统一管理，其生命周期独立于创建和映射它的进程。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733640" y="2566988"/>
                <a:ext cx="2407592" cy="73616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20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内核管理共享对象</a:t>
                </a:r>
                <a:endParaRPr lang="en-US" sz="20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831409" y="2069065"/>
                <a:ext cx="504000" cy="502767"/>
              </a:xfrm>
              <a:prstGeom prst="roundRect">
                <a:avLst>
                  <a:gd name="adj" fmla="val 10458"/>
                </a:avLst>
              </a:prstGeom>
              <a:solidFill>
                <a:srgbClr val="6BB8A0">
                  <a:alpha val="100000"/>
                </a:srgbClr>
              </a:solidFill>
              <a:ln>
                <a:headEnd type="none"/>
                <a:tailEnd type="none"/>
              </a:ln>
            </p:spPr>
            <p:txBody>
              <a:bodyPr vert="horz" wrap="none" lIns="108000" tIns="108000" rIns="108000" bIns="10800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1</a:t>
                </a:r>
                <a:endParaRPr lang="en-US" sz="20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3428542" y="2069065"/>
              <a:ext cx="2554075" cy="4458735"/>
              <a:chOff x="3428542" y="2069065"/>
              <a:chExt cx="2554075" cy="4458735"/>
            </a:xfrm>
          </p:grpSpPr>
          <p:sp>
            <p:nvSpPr>
              <p:cNvPr id="11" name="AutoShape 11"/>
              <p:cNvSpPr/>
              <p:nvPr>
                <p:custDataLst>
                  <p:tags r:id="rId6"/>
                </p:custDataLst>
              </p:nvPr>
            </p:nvSpPr>
            <p:spPr>
              <a:xfrm>
                <a:off x="3428542" y="2307159"/>
                <a:ext cx="2554075" cy="4220641"/>
              </a:xfrm>
              <a:prstGeom prst="roundRect">
                <a:avLst>
                  <a:gd name="adj" fmla="val 4000"/>
                </a:avLst>
              </a:prstGeom>
              <a:ln w="6350">
                <a:solidFill>
                  <a:srgbClr val="2F2F2F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3501782" y="3303147"/>
                <a:ext cx="2407592" cy="312305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多个进程可以通过相同的名称（如 /demo_shm）找到并映射同一个共享内存对象，内核确保它们映射到相同的物理页面。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3501782" y="2566988"/>
                <a:ext cx="2407592" cy="73616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20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多进程映射</a:t>
                </a:r>
                <a:endParaRPr lang="en-US" sz="20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3602339" y="2069065"/>
                <a:ext cx="504000" cy="502767"/>
              </a:xfrm>
              <a:prstGeom prst="roundRect">
                <a:avLst>
                  <a:gd name="adj" fmla="val 10458"/>
                </a:avLst>
              </a:prstGeom>
              <a:solidFill>
                <a:srgbClr val="6BB8A0">
                  <a:alpha val="100000"/>
                </a:srgbClr>
              </a:solidFill>
              <a:ln>
                <a:headEnd type="none"/>
                <a:tailEnd type="none"/>
              </a:ln>
            </p:spPr>
            <p:txBody>
              <a:bodyPr vert="horz" wrap="none" lIns="108000" tIns="108000" rIns="108000" bIns="10800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2</a:t>
                </a:r>
                <a:endParaRPr lang="en-US" sz="20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196683" y="2069065"/>
              <a:ext cx="2554075" cy="4458735"/>
              <a:chOff x="6196683" y="2069065"/>
              <a:chExt cx="2554075" cy="4458735"/>
            </a:xfrm>
          </p:grpSpPr>
          <p:sp>
            <p:nvSpPr>
              <p:cNvPr id="16" name="AutoShape 16"/>
              <p:cNvSpPr/>
              <p:nvPr>
                <p:custDataLst>
                  <p:tags r:id="rId10"/>
                </p:custDataLst>
              </p:nvPr>
            </p:nvSpPr>
            <p:spPr>
              <a:xfrm>
                <a:off x="6196683" y="2307159"/>
                <a:ext cx="2554075" cy="4220641"/>
              </a:xfrm>
              <a:prstGeom prst="roundRect">
                <a:avLst>
                  <a:gd name="adj" fmla="val 4000"/>
                </a:avLst>
              </a:prstGeom>
              <a:ln w="6350">
                <a:solidFill>
                  <a:srgbClr val="2F2F2F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6269923" y="3303147"/>
                <a:ext cx="2407592" cy="312305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由于数据直接存放在共享的物理内存中，避免了内核空间的复制，因此共享内存是 Linux 下最快的进程间通信（IPC）方式之一。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6269923" y="2566988"/>
                <a:ext cx="2407592" cy="73616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20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高效通信</a:t>
                </a:r>
                <a:endParaRPr lang="en-US" sz="20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6373269" y="2069065"/>
                <a:ext cx="504000" cy="502767"/>
              </a:xfrm>
              <a:prstGeom prst="roundRect">
                <a:avLst>
                  <a:gd name="adj" fmla="val 10458"/>
                </a:avLst>
              </a:prstGeom>
              <a:solidFill>
                <a:srgbClr val="6BB8A0">
                  <a:alpha val="100000"/>
                </a:srgbClr>
              </a:solidFill>
              <a:ln>
                <a:headEnd type="none"/>
                <a:tailEnd type="none"/>
              </a:ln>
            </p:spPr>
            <p:txBody>
              <a:bodyPr vert="horz" wrap="none" lIns="108000" tIns="108000" rIns="108000" bIns="10800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3</a:t>
                </a:r>
                <a:endParaRPr lang="en-US" sz="20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8964826" y="2069065"/>
              <a:ext cx="2554075" cy="4458735"/>
              <a:chOff x="8964826" y="2069065"/>
              <a:chExt cx="2554075" cy="4458735"/>
            </a:xfrm>
          </p:grpSpPr>
          <p:sp>
            <p:nvSpPr>
              <p:cNvPr id="21" name="AutoShape 21"/>
              <p:cNvSpPr/>
              <p:nvPr>
                <p:custDataLst>
                  <p:tags r:id="rId14"/>
                </p:custDataLst>
              </p:nvPr>
            </p:nvSpPr>
            <p:spPr>
              <a:xfrm>
                <a:off x="8964826" y="2307159"/>
                <a:ext cx="2554075" cy="4220641"/>
              </a:xfrm>
              <a:prstGeom prst="roundRect">
                <a:avLst>
                  <a:gd name="adj" fmla="val 4000"/>
                </a:avLst>
              </a:prstGeom>
              <a:ln w="6350">
                <a:solidFill>
                  <a:srgbClr val="2F2F2F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22" name="TextBox 22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9038066" y="3303147"/>
                <a:ext cx="2407592" cy="312305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通过查看 /proc/&lt;pid&gt;/maps 文件，可以看到共享内存的映射关系，其权限标志为 rw-，表示可读写。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9038066" y="2566988"/>
                <a:ext cx="2407592" cy="73616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20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映射关系查看</a:t>
                </a:r>
                <a:endParaRPr lang="en-US" sz="20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24" name="TextBox 24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9144198" y="2069065"/>
                <a:ext cx="504000" cy="502767"/>
              </a:xfrm>
              <a:prstGeom prst="roundRect">
                <a:avLst>
                  <a:gd name="adj" fmla="val 10458"/>
                </a:avLst>
              </a:prstGeom>
              <a:solidFill>
                <a:srgbClr val="6BB8A0">
                  <a:alpha val="100000"/>
                </a:srgbClr>
              </a:solidFill>
              <a:ln>
                <a:headEnd type="none"/>
                <a:tailEnd type="none"/>
              </a:ln>
            </p:spPr>
            <p:txBody>
              <a:bodyPr vert="horz" wrap="none" lIns="108000" tIns="108000" rIns="108000" bIns="10800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4</a:t>
                </a:r>
                <a:endParaRPr lang="en-US" sz="20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共享内存原理</a:t>
            </a:r>
            <a:endParaRPr lang="en-US" sz="40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501237" y="1028701"/>
            <a:ext cx="9189526" cy="1798826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7200" b="1" i="0">
                <a:solidFill>
                  <a:srgbClr val="2F2F2F">
                    <a:alpha val="100000"/>
                  </a:srgbClr>
                </a:solidFill>
                <a:latin typeface="思源黑体 CN Bold"/>
                <a:ea typeface="思源黑体 CN Bold"/>
                <a:cs typeface="思源黑体 CN Bold"/>
              </a:rPr>
              <a:t>简化内存管理</a:t>
            </a:r>
            <a:endParaRPr lang="en-US" sz="7200" b="1" i="0">
              <a:solidFill>
                <a:srgbClr val="2F2F2F">
                  <a:alpha val="100000"/>
                </a:srgbClr>
              </a:solidFill>
              <a:latin typeface="思源黑体 CN Bold"/>
              <a:ea typeface="思源黑体 CN Bold"/>
              <a:cs typeface="思源黑体 CN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501237" y="2981062"/>
            <a:ext cx="9189526" cy="3254638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400" b="0" i="0">
                <a:solidFill>
                  <a:srgbClr val="2F2F2F">
                    <a:alpha val="100000"/>
                  </a:srgbClr>
                </a:solidFill>
                <a:latin typeface="思源黑体 CN Regular"/>
                <a:ea typeface="思源黑体 CN Regular"/>
                <a:cs typeface="思源黑体 CN Regular"/>
              </a:rPr>
              <a:t>演示虚拟内存如何为程序员提供一个简单、统一的编程模型，屏蔽了底层物理内存的复杂性和碎片化问题。</a:t>
            </a:r>
            <a:endParaRPr lang="en-US" sz="2400" b="0" i="0">
              <a:solidFill>
                <a:srgbClr val="2F2F2F">
                  <a:alpha val="100000"/>
                </a:srgbClr>
              </a:solidFill>
              <a:latin typeface="思源黑体 CN Regular"/>
              <a:ea typeface="思源黑体 CN Regular"/>
              <a:cs typeface="思源黑体 CN Regular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400" y="1130300"/>
            <a:ext cx="10964251" cy="4988460"/>
            <a:chOff x="660400" y="1130300"/>
            <a:chExt cx="10964251" cy="4988460"/>
          </a:xfrm>
        </p:grpSpPr>
        <p:sp>
          <p:nvSpPr>
            <p:cNvPr id="4" name="TextBox 4"/>
            <p:cNvSpPr txBox="1"/>
            <p:nvPr/>
          </p:nvSpPr>
          <p:spPr>
            <a:xfrm>
              <a:off x="679450" y="1130300"/>
              <a:ext cx="10833100" cy="1020289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rPr>
                <a:t>运行 demo4_management.c，</a:t>
              </a:r>
              <a:r>
                <a:rPr lang="zh-CN" alt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rPr>
                <a:t>验证虚拟连续与物理离散</a:t>
              </a:r>
              <a:endParaRPr lang="zh-CN" altLang="en-US" sz="24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Consolas" panose="020B0609020204030204" charset="0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400" y="2272165"/>
              <a:ext cx="2423878" cy="3841933"/>
              <a:chOff x="660400" y="2272165"/>
              <a:chExt cx="2041331" cy="3841933"/>
            </a:xfrm>
          </p:grpSpPr>
          <p:sp>
            <p:nvSpPr>
              <p:cNvPr id="6" name="AutoShape 6"/>
              <p:cNvSpPr/>
              <p:nvPr>
                <p:custDataLst>
                  <p:tags r:id="rId2"/>
                </p:custDataLst>
              </p:nvPr>
            </p:nvSpPr>
            <p:spPr>
              <a:xfrm>
                <a:off x="660400" y="3424427"/>
                <a:ext cx="2041331" cy="49450"/>
              </a:xfrm>
              <a:prstGeom prst="roundRect">
                <a:avLst/>
              </a:prstGeom>
              <a:gradFill>
                <a:gsLst>
                  <a:gs pos="0">
                    <a:srgbClr val="6BB8A0">
                      <a:alpha val="100000"/>
                    </a:srgbClr>
                  </a:gs>
                  <a:gs pos="100000">
                    <a:srgbClr val="84ACB6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660400" y="2272165"/>
                <a:ext cx="2041330" cy="103338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800" b="1" i="0">
                    <a:gradFill>
                      <a:gsLst>
                        <a:gs pos="0">
                          <a:srgbClr val="6BB8A0">
                            <a:alpha val="100000"/>
                          </a:srgbClr>
                        </a:gs>
                        <a:gs pos="100000">
                          <a:srgbClr val="84ACB6">
                            <a:alpha val="100000"/>
                          </a:srgbClr>
                        </a:gs>
                      </a:gsLst>
                      <a:lin ang="2700000"/>
                    </a:gra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01</a:t>
                </a:r>
                <a:endParaRPr lang="en-US" sz="4800" b="1" i="0">
                  <a:gradFill>
                    <a:gsLst>
                      <a:gs pos="0">
                        <a:srgbClr val="6BB8A0">
                          <a:alpha val="100000"/>
                        </a:srgbClr>
                      </a:gs>
                      <a:gs pos="100000">
                        <a:srgbClr val="84ACB6">
                          <a:alpha val="100000"/>
                        </a:srgbClr>
                      </a:gs>
                    </a:gsLst>
                    <a:lin ang="2700000"/>
                  </a:gra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673100" y="3595453"/>
                <a:ext cx="2028631" cy="79700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演示程序概览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673100" y="4404828"/>
                <a:ext cx="2028631" cy="170927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该程序交互式分配</a:t>
                </a: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 4MB 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虚拟内存空间，通过稀疏访问触发缺页中断并解析页表映射，直观体现虚拟内存的简化机制。</a:t>
                </a:r>
                <a:endParaRPr lang="zh-CN" alt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3471941" y="2291056"/>
              <a:ext cx="2423878" cy="3819916"/>
              <a:chOff x="2864693" y="2291056"/>
              <a:chExt cx="2041331" cy="3819916"/>
            </a:xfrm>
          </p:grpSpPr>
          <p:sp>
            <p:nvSpPr>
              <p:cNvPr id="11" name="AutoShape 11"/>
              <p:cNvSpPr/>
              <p:nvPr>
                <p:custDataLst>
                  <p:tags r:id="rId6"/>
                </p:custDataLst>
              </p:nvPr>
            </p:nvSpPr>
            <p:spPr>
              <a:xfrm>
                <a:off x="2864693" y="3427752"/>
                <a:ext cx="2041331" cy="49450"/>
              </a:xfrm>
              <a:prstGeom prst="roundRect">
                <a:avLst/>
              </a:prstGeom>
              <a:gradFill>
                <a:gsLst>
                  <a:gs pos="0">
                    <a:srgbClr val="6BB8A0">
                      <a:alpha val="100000"/>
                    </a:srgbClr>
                  </a:gs>
                  <a:gs pos="100000">
                    <a:srgbClr val="84ACB6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2864693" y="3598471"/>
                <a:ext cx="2041331" cy="79398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zh-CN" alt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分配连续虚拟块</a:t>
                </a:r>
                <a:endParaRPr lang="zh-CN" alt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2864693" y="2291056"/>
                <a:ext cx="2041330" cy="103338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800" b="1" i="0">
                    <a:gradFill>
                      <a:gsLst>
                        <a:gs pos="0">
                          <a:srgbClr val="6BB8A0">
                            <a:alpha val="100000"/>
                          </a:srgbClr>
                        </a:gs>
                        <a:gs pos="100000">
                          <a:srgbClr val="84ACB6">
                            <a:alpha val="100000"/>
                          </a:srgbClr>
                        </a:gs>
                      </a:gsLst>
                      <a:lin ang="2700000"/>
                    </a:gra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02</a:t>
                </a:r>
                <a:endParaRPr lang="en-US" sz="4800" b="1" i="0">
                  <a:gradFill>
                    <a:gsLst>
                      <a:gs pos="0">
                        <a:srgbClr val="6BB8A0">
                          <a:alpha val="100000"/>
                        </a:srgbClr>
                      </a:gs>
                      <a:gs pos="100000">
                        <a:srgbClr val="84ACB6">
                          <a:alpha val="100000"/>
                        </a:srgbClr>
                      </a:gs>
                    </a:gsLst>
                    <a:lin ang="2700000"/>
                  </a:gra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2864693" y="4408172"/>
                <a:ext cx="2041331" cy="17028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通过</a:t>
                </a: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 mmap 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申请</a:t>
                </a: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 4MB 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匿名映射，进程获得连续虚拟地址空间，但初始物理驻留为零，体现内存的惰性分配特性。</a:t>
                </a:r>
                <a:endParaRPr lang="zh-CN" alt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283482" y="2304006"/>
              <a:ext cx="2423878" cy="3814754"/>
              <a:chOff x="5068985" y="2304006"/>
              <a:chExt cx="2041331" cy="3814754"/>
            </a:xfrm>
          </p:grpSpPr>
          <p:sp>
            <p:nvSpPr>
              <p:cNvPr id="16" name="AutoShape 16"/>
              <p:cNvSpPr/>
              <p:nvPr>
                <p:custDataLst>
                  <p:tags r:id="rId10"/>
                </p:custDataLst>
              </p:nvPr>
            </p:nvSpPr>
            <p:spPr>
              <a:xfrm>
                <a:off x="5068985" y="3419928"/>
                <a:ext cx="2041331" cy="49450"/>
              </a:xfrm>
              <a:prstGeom prst="roundRect">
                <a:avLst/>
              </a:prstGeom>
              <a:gradFill>
                <a:gsLst>
                  <a:gs pos="0">
                    <a:srgbClr val="6BB8A0">
                      <a:alpha val="100000"/>
                    </a:srgbClr>
                  </a:gs>
                  <a:gs pos="100000">
                    <a:srgbClr val="84ACB6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5068985" y="3583853"/>
                <a:ext cx="2041331" cy="79399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zh-CN" alt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验证物理离散性</a:t>
                </a:r>
                <a:endParaRPr lang="zh-CN" alt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5068985" y="2304006"/>
                <a:ext cx="2041330" cy="103338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800" b="1" i="0">
                    <a:gradFill>
                      <a:gsLst>
                        <a:gs pos="0">
                          <a:srgbClr val="6BB8A0">
                            <a:alpha val="100000"/>
                          </a:srgbClr>
                        </a:gs>
                        <a:gs pos="100000">
                          <a:srgbClr val="84ACB6">
                            <a:alpha val="100000"/>
                          </a:srgbClr>
                        </a:gs>
                      </a:gsLst>
                      <a:lin ang="2700000"/>
                    </a:gra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03</a:t>
                </a:r>
                <a:endParaRPr lang="en-US" sz="4800" b="1" i="0">
                  <a:gradFill>
                    <a:gsLst>
                      <a:gs pos="0">
                        <a:srgbClr val="6BB8A0">
                          <a:alpha val="100000"/>
                        </a:srgbClr>
                      </a:gs>
                      <a:gs pos="100000">
                        <a:srgbClr val="84ACB6">
                          <a:alpha val="100000"/>
                        </a:srgbClr>
                      </a:gs>
                    </a:gsLst>
                    <a:lin ang="2700000"/>
                  </a:gra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5068985" y="4393490"/>
                <a:ext cx="2041331" cy="172527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跳跃写入四个虚拟页并读取</a:t>
                </a: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 PFN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，可见虚拟地址严格连续递增，而底层物理页框在</a:t>
                </a: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 RAM 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中呈完全随机的跳跃分布。</a:t>
                </a:r>
                <a:endParaRPr lang="zh-CN" alt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8964001" y="2257446"/>
              <a:ext cx="2660650" cy="3860284"/>
              <a:chOff x="7162935" y="2257446"/>
              <a:chExt cx="2240735" cy="3860284"/>
            </a:xfrm>
          </p:grpSpPr>
          <p:sp>
            <p:nvSpPr>
              <p:cNvPr id="21" name="AutoShape 21"/>
              <p:cNvSpPr/>
              <p:nvPr>
                <p:custDataLst>
                  <p:tags r:id="rId14"/>
                </p:custDataLst>
              </p:nvPr>
            </p:nvSpPr>
            <p:spPr>
              <a:xfrm>
                <a:off x="7273278" y="3412103"/>
                <a:ext cx="2041331" cy="49450"/>
              </a:xfrm>
              <a:prstGeom prst="roundRect">
                <a:avLst/>
              </a:prstGeom>
              <a:gradFill>
                <a:gsLst>
                  <a:gs pos="0">
                    <a:srgbClr val="6BB8A0">
                      <a:alpha val="100000"/>
                    </a:srgbClr>
                  </a:gs>
                  <a:gs pos="100000">
                    <a:srgbClr val="84ACB6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" name="TextBox 22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7162935" y="3582691"/>
                <a:ext cx="2240735" cy="79375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zh-CN" alt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揭示页表抽象机制</a:t>
                </a:r>
                <a:endParaRPr lang="zh-CN" alt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7273278" y="2257446"/>
                <a:ext cx="2041330" cy="103338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800" b="1" i="0">
                    <a:gradFill>
                      <a:gsLst>
                        <a:gs pos="0">
                          <a:srgbClr val="6BB8A0">
                            <a:alpha val="100000"/>
                          </a:srgbClr>
                        </a:gs>
                        <a:gs pos="100000">
                          <a:srgbClr val="84ACB6">
                            <a:alpha val="100000"/>
                          </a:srgbClr>
                        </a:gs>
                      </a:gsLst>
                      <a:lin ang="2700000"/>
                    </a:gra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04</a:t>
                </a:r>
                <a:endParaRPr lang="en-US" sz="4800" b="1" i="0">
                  <a:gradFill>
                    <a:gsLst>
                      <a:gs pos="0">
                        <a:srgbClr val="6BB8A0">
                          <a:alpha val="100000"/>
                        </a:srgbClr>
                      </a:gs>
                      <a:gs pos="100000">
                        <a:srgbClr val="84ACB6">
                          <a:alpha val="100000"/>
                        </a:srgbClr>
                      </a:gs>
                    </a:gsLst>
                    <a:lin ang="2700000"/>
                  </a:gra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4" name="TextBox 24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7273278" y="4392460"/>
                <a:ext cx="2041331" cy="172527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altLang="zh-CN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OS </a:t>
                </a:r>
                <a:r>
                  <a:rPr lang="zh-CN" alt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借助页表将离散物理帧映射为连续虚拟空间，自动屏蔽底层碎片与分配细节，使编程模型完全脱离物理限制。</a:t>
                </a:r>
                <a:endParaRPr lang="zh-CN" alt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演示</a:t>
            </a:r>
            <a:r>
              <a:rPr lang="zh-CN" alt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四</a:t>
            </a: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：简化管理</a:t>
            </a:r>
            <a:endParaRPr lang="en-US" sz="40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73101" y="1130300"/>
            <a:ext cx="10845800" cy="5003800"/>
            <a:chOff x="673101" y="1130300"/>
            <a:chExt cx="10845800" cy="5003800"/>
          </a:xfrm>
        </p:grpSpPr>
        <p:sp>
          <p:nvSpPr>
            <p:cNvPr id="4" name="TextBox 4"/>
            <p:cNvSpPr txBox="1"/>
            <p:nvPr/>
          </p:nvSpPr>
          <p:spPr>
            <a:xfrm>
              <a:off x="673101" y="1130300"/>
              <a:ext cx="10845800" cy="114935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i="0" strike="noStrike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rPr>
                <a:t>提炼本次课程的核心概念</a:t>
              </a:r>
              <a:endParaRPr lang="en-US" sz="2400" b="1" i="0" strike="noStrike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1596786" y="2457450"/>
              <a:ext cx="1999072" cy="3676650"/>
              <a:chOff x="1796846" y="2457450"/>
              <a:chExt cx="2432050" cy="3676650"/>
            </a:xfrm>
          </p:grpSpPr>
          <p:sp>
            <p:nvSpPr>
              <p:cNvPr id="6" name="AutoShape 6"/>
              <p:cNvSpPr/>
              <p:nvPr>
                <p:custDataLst>
                  <p:tags r:id="rId2"/>
                </p:custDataLst>
              </p:nvPr>
            </p:nvSpPr>
            <p:spPr>
              <a:xfrm>
                <a:off x="1796846" y="2457450"/>
                <a:ext cx="2432050" cy="3676650"/>
              </a:xfrm>
              <a:prstGeom prst="roundRect">
                <a:avLst>
                  <a:gd name="adj" fmla="val 3352"/>
                </a:avLst>
              </a:prstGeom>
              <a:solidFill>
                <a:srgbClr val="6BB8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877066" y="3941109"/>
                <a:ext cx="2286002" cy="166844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将有限的小物理内存，通过地址映射，扩展为巨大的虚拟地址空间，支持运行大型程序。</a:t>
                </a:r>
                <a:endParaRPr lang="en-US" sz="1600" b="0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870765" y="3285592"/>
                <a:ext cx="2286002" cy="65551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空间魔法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858573" y="2594417"/>
                <a:ext cx="2286002" cy="89437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40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01</a:t>
                </a:r>
                <a:endParaRPr lang="en-US" sz="40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3996498" y="2457450"/>
              <a:ext cx="2002036" cy="3676650"/>
              <a:chOff x="4848442" y="2457450"/>
              <a:chExt cx="2435656" cy="3676650"/>
            </a:xfrm>
          </p:grpSpPr>
          <p:sp>
            <p:nvSpPr>
              <p:cNvPr id="11" name="AutoShape 11"/>
              <p:cNvSpPr/>
              <p:nvPr>
                <p:custDataLst>
                  <p:tags r:id="rId6"/>
                </p:custDataLst>
              </p:nvPr>
            </p:nvSpPr>
            <p:spPr>
              <a:xfrm>
                <a:off x="4848442" y="2457450"/>
                <a:ext cx="2432050" cy="3676650"/>
              </a:xfrm>
              <a:prstGeom prst="roundRect">
                <a:avLst>
                  <a:gd name="adj" fmla="val 3457"/>
                </a:avLst>
              </a:prstGeom>
              <a:solidFill>
                <a:srgbClr val="6BB8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4998096" y="3941109"/>
                <a:ext cx="2286002" cy="166844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为每个进程提供独立的虚拟地址空间，确保进程间互不干扰，一个进程崩溃不会影响到其他进程。</a:t>
                </a:r>
                <a:endParaRPr lang="en-US" sz="1600" b="0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4913532" y="3285592"/>
                <a:ext cx="2286002" cy="65551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隔离魔法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4918743" y="2594610"/>
                <a:ext cx="2204040" cy="89408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40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02</a:t>
                </a:r>
                <a:endParaRPr lang="en-US" sz="40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396140" y="2457450"/>
              <a:ext cx="1999072" cy="3676650"/>
              <a:chOff x="7899953" y="2457450"/>
              <a:chExt cx="2432050" cy="3676650"/>
            </a:xfrm>
          </p:grpSpPr>
          <p:sp>
            <p:nvSpPr>
              <p:cNvPr id="16" name="AutoShape 16"/>
              <p:cNvSpPr/>
              <p:nvPr>
                <p:custDataLst>
                  <p:tags r:id="rId10"/>
                </p:custDataLst>
              </p:nvPr>
            </p:nvSpPr>
            <p:spPr>
              <a:xfrm>
                <a:off x="7899953" y="2457450"/>
                <a:ext cx="2432050" cy="3676650"/>
              </a:xfrm>
              <a:prstGeom prst="roundRect">
                <a:avLst>
                  <a:gd name="adj" fmla="val 3457"/>
                </a:avLst>
              </a:prstGeom>
              <a:solidFill>
                <a:srgbClr val="6BB8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7973626" y="3941109"/>
                <a:ext cx="2286002" cy="166844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允许多个进程将同一块物理内存映射到各自的虚拟地址空间，实现高效的数据共享与通信。</a:t>
                </a:r>
                <a:endParaRPr lang="en-US" sz="1600" b="0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7998060" y="3285592"/>
                <a:ext cx="2286002" cy="65551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共享魔法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8007315" y="2594417"/>
                <a:ext cx="2286002" cy="89437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40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03</a:t>
                </a:r>
                <a:endParaRPr lang="en-US" sz="40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 rot="0">
              <a:off x="8793053" y="2457450"/>
              <a:ext cx="1999072" cy="3676650"/>
              <a:chOff x="8275689" y="2457450"/>
              <a:chExt cx="2432050" cy="3676650"/>
            </a:xfrm>
          </p:grpSpPr>
          <p:sp>
            <p:nvSpPr>
              <p:cNvPr id="26" name="AutoShape 26"/>
              <p:cNvSpPr/>
              <p:nvPr>
                <p:custDataLst>
                  <p:tags r:id="rId14"/>
                </p:custDataLst>
              </p:nvPr>
            </p:nvSpPr>
            <p:spPr>
              <a:xfrm>
                <a:off x="8275689" y="2457450"/>
                <a:ext cx="2432050" cy="3676650"/>
              </a:xfrm>
              <a:prstGeom prst="roundRect">
                <a:avLst>
                  <a:gd name="adj" fmla="val 2847"/>
                </a:avLst>
              </a:prstGeom>
              <a:solidFill>
                <a:srgbClr val="6BB8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7" name="TextBox 27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8360588" y="3941109"/>
                <a:ext cx="2286002" cy="1668446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为程序员提供连续、简单的虚拟地址视图，屏蔽了物理内存碎片化、NUMA架构等底层复杂性，极大地简化了编程模型。</a:t>
                </a:r>
                <a:endParaRPr lang="en-US" sz="1600" b="0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28" name="TextBox 28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8360057" y="3285592"/>
                <a:ext cx="2286002" cy="65551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简化魔法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29" name="TextBox 29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8348462" y="2590607"/>
                <a:ext cx="2286002" cy="89437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40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04</a:t>
                </a:r>
                <a:endParaRPr lang="en-US" sz="40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</p:grpSp>
      </p:grpSp>
      <p:sp>
        <p:nvSpPr>
          <p:cNvPr id="30" name="TextBox 3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虚拟内存的魔力总结</a:t>
            </a:r>
            <a:endParaRPr lang="en-US" sz="40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488536" y="1264541"/>
            <a:ext cx="9202228" cy="3053459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7200" b="1" i="0">
                <a:solidFill>
                  <a:srgbClr val="2F2F2F">
                    <a:alpha val="100000"/>
                  </a:srgbClr>
                </a:solidFill>
                <a:latin typeface="思源黑体 CN Bold"/>
                <a:ea typeface="思源黑体 CN Bold"/>
                <a:cs typeface="思源黑体 CN Bold"/>
              </a:rPr>
              <a:t>谢谢观看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0" y="1130300"/>
            <a:ext cx="12192000" cy="4305311"/>
            <a:chOff x="0" y="1130300"/>
            <a:chExt cx="12192000" cy="4305311"/>
          </a:xfrm>
        </p:grpSpPr>
        <p:sp>
          <p:nvSpPr>
            <p:cNvPr id="4" name="AutoShape 4"/>
            <p:cNvSpPr/>
            <p:nvPr>
              <p:custDataLst>
                <p:tags r:id="rId2"/>
              </p:custDataLst>
            </p:nvPr>
          </p:nvSpPr>
          <p:spPr>
            <a:xfrm>
              <a:off x="0" y="3406786"/>
              <a:ext cx="12192000" cy="1076060"/>
            </a:xfrm>
            <a:prstGeom prst="rect">
              <a:avLst/>
            </a:prstGeom>
            <a:solidFill>
              <a:srgbClr val="6BB8A0">
                <a:alpha val="10196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>
              <p:custDataLst>
                <p:tags r:id="rId3"/>
              </p:custDataLst>
            </p:nvPr>
          </p:nvSpPr>
          <p:spPr>
            <a:xfrm>
              <a:off x="660400" y="3944816"/>
              <a:ext cx="10858500" cy="0"/>
            </a:xfrm>
            <a:prstGeom prst="straightConnector1">
              <a:avLst/>
            </a:prstGeom>
            <a:ln w="6350">
              <a:gradFill>
                <a:gsLst>
                  <a:gs pos="0">
                    <a:srgbClr val="6BB8A0">
                      <a:alpha val="0"/>
                    </a:srgbClr>
                  </a:gs>
                  <a:gs pos="100000">
                    <a:srgbClr val="6BB8A0">
                      <a:alpha val="100000"/>
                    </a:srgbClr>
                  </a:gs>
                </a:gsLst>
                <a:lin ang="0"/>
              </a:gradFill>
              <a:prstDash val="solid"/>
              <a:headEnd type="none"/>
              <a:tailEnd type="triangle"/>
            </a:ln>
          </p:spPr>
        </p:sp>
        <p:grpSp>
          <p:nvGrpSpPr>
            <p:cNvPr id="6" name="Group 6"/>
            <p:cNvGrpSpPr/>
            <p:nvPr/>
          </p:nvGrpSpPr>
          <p:grpSpPr>
            <a:xfrm rot="0">
              <a:off x="666750" y="3650127"/>
              <a:ext cx="2108228" cy="1785484"/>
              <a:chOff x="666750" y="3650127"/>
              <a:chExt cx="2108228" cy="1785484"/>
            </a:xfrm>
          </p:grpSpPr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411803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6BB8A0">
                      <a:alpha val="100000"/>
                      <a:lumMod val="60000"/>
                      <a:lumOff val="40000"/>
                    </a:srgbClr>
                  </a:gs>
                  <a:gs pos="75000">
                    <a:srgbClr val="6BB8A0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01</a:t>
                </a:r>
                <a:endParaRPr lang="en-US" sz="18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grpSp>
            <p:nvGrpSpPr>
              <p:cNvPr id="8" name="Group 8"/>
              <p:cNvGrpSpPr/>
              <p:nvPr/>
            </p:nvGrpSpPr>
            <p:grpSpPr>
              <a:xfrm rot="0">
                <a:off x="666750" y="4236631"/>
                <a:ext cx="2108228" cy="1198980"/>
                <a:chOff x="1906502" y="4601292"/>
                <a:chExt cx="2108228" cy="1198980"/>
              </a:xfrm>
            </p:grpSpPr>
            <p:sp>
              <p:nvSpPr>
                <p:cNvPr id="9" name="TextBox 9"/>
                <p:cNvSpPr txBox="1"/>
                <p:nvPr>
                  <p:custDataLst>
                    <p:tags r:id="rId5"/>
                  </p:custDataLst>
                </p:nvPr>
              </p:nvSpPr>
              <p:spPr>
                <a:xfrm>
                  <a:off x="1906502" y="5090848"/>
                  <a:ext cx="2108228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4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Consolas" panose="020B0609020204030204" charset="0"/>
                      <a:ea typeface="思源黑体 CN Bold"/>
                      <a:cs typeface="思源黑体 CN Bold"/>
                    </a:rPr>
                    <a:t>课前准备与环境检查</a:t>
                  </a:r>
                  <a:endParaRPr lang="en-US" sz="2400" b="1" i="0" strike="noStrike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endParaRPr>
                </a:p>
              </p:txBody>
            </p:sp>
            <p:sp>
              <p:nvSpPr>
                <p:cNvPr id="10" name="AutoShape 10"/>
                <p:cNvSpPr/>
                <p:nvPr>
                  <p:custDataLst>
                    <p:tags r:id="rId6"/>
                  </p:custDataLst>
                </p:nvPr>
              </p:nv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6BB8A0">
                          <a:alpha val="0"/>
                        </a:srgbClr>
                      </a:gs>
                      <a:gs pos="100000">
                        <a:srgbClr val="6BB8A0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11" name="Group 11"/>
            <p:cNvGrpSpPr/>
            <p:nvPr/>
          </p:nvGrpSpPr>
          <p:grpSpPr>
            <a:xfrm rot="0">
              <a:off x="2736000" y="2441361"/>
              <a:ext cx="2108228" cy="1795270"/>
              <a:chOff x="2736000" y="2441361"/>
              <a:chExt cx="2108228" cy="1795270"/>
            </a:xfrm>
          </p:grpSpPr>
          <p:sp>
            <p:nvSpPr>
              <p:cNvPr id="12" name="TextBox 12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3506400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84ACB6">
                      <a:alpha val="100000"/>
                      <a:lumMod val="60000"/>
                      <a:lumOff val="40000"/>
                    </a:srgbClr>
                  </a:gs>
                  <a:gs pos="75000">
                    <a:srgbClr val="84ACB6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02</a:t>
                </a:r>
                <a:endParaRPr lang="en-US" sz="20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grpSp>
            <p:nvGrpSpPr>
              <p:cNvPr id="13" name="Group 13"/>
              <p:cNvGrpSpPr/>
              <p:nvPr/>
            </p:nvGrpSpPr>
            <p:grpSpPr>
              <a:xfrm rot="0">
                <a:off x="2736000" y="2441361"/>
                <a:ext cx="2108228" cy="1205891"/>
                <a:chOff x="2308529" y="5316110"/>
                <a:chExt cx="2108228" cy="1205891"/>
              </a:xfrm>
            </p:grpSpPr>
            <p:sp>
              <p:nvSpPr>
                <p:cNvPr id="14" name="TextBox 14"/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2308529" y="5316110"/>
                  <a:ext cx="2108228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4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Consolas" panose="020B0609020204030204" charset="0"/>
                      <a:ea typeface="思源黑体 CN Bold"/>
                      <a:cs typeface="思源黑体 CN Bold"/>
                    </a:rPr>
                    <a:t>突破物理内存限制</a:t>
                  </a:r>
                  <a:endParaRPr lang="en-US" sz="2400" b="1" i="0" strike="noStrike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endParaRPr>
                </a:p>
              </p:txBody>
            </p:sp>
            <p:sp>
              <p:nvSpPr>
                <p:cNvPr id="15" name="AutoShape 15"/>
                <p:cNvSpPr/>
                <p:nvPr>
                  <p:custDataLst>
                    <p:tags r:id="rId9"/>
                  </p:custDataLst>
                </p:nvPr>
              </p:nvSpPr>
              <p:spPr>
                <a:xfrm flipV="1">
                  <a:off x="3352529" y="6134100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6BB8A0">
                          <a:alpha val="0"/>
                        </a:srgbClr>
                      </a:gs>
                      <a:gs pos="100000">
                        <a:srgbClr val="6BB8A0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sp>
          <p:nvSpPr>
            <p:cNvPr id="16" name="AutoShape 16"/>
            <p:cNvSpPr/>
            <p:nvPr/>
          </p:nvSpPr>
          <p:spPr>
            <a:xfrm>
              <a:off x="666750" y="1130300"/>
              <a:ext cx="10858500" cy="1002918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</p:sp>
        <p:grpSp>
          <p:nvGrpSpPr>
            <p:cNvPr id="17" name="Group 17"/>
            <p:cNvGrpSpPr/>
            <p:nvPr/>
          </p:nvGrpSpPr>
          <p:grpSpPr>
            <a:xfrm rot="0">
              <a:off x="4860000" y="3650127"/>
              <a:ext cx="6302366" cy="1785484"/>
              <a:chOff x="4860000" y="3650127"/>
              <a:chExt cx="6302366" cy="1785484"/>
            </a:xfrm>
          </p:grpSpPr>
          <p:sp>
            <p:nvSpPr>
              <p:cNvPr id="18" name="TextBox 18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5601600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6BB8A0">
                      <a:alpha val="100000"/>
                      <a:lumMod val="60000"/>
                      <a:lumOff val="40000"/>
                    </a:srgbClr>
                  </a:gs>
                  <a:gs pos="75000">
                    <a:srgbClr val="6BB8A0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03</a:t>
                </a:r>
                <a:endParaRPr lang="en-US" sz="18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grpSp>
            <p:nvGrpSpPr>
              <p:cNvPr id="19" name="Group 19"/>
              <p:cNvGrpSpPr/>
              <p:nvPr/>
            </p:nvGrpSpPr>
            <p:grpSpPr>
              <a:xfrm rot="0">
                <a:off x="4860000" y="4236631"/>
                <a:ext cx="6302366" cy="1198980"/>
                <a:chOff x="2778730" y="4601292"/>
                <a:chExt cx="6302366" cy="1198980"/>
              </a:xfrm>
            </p:grpSpPr>
            <p:sp>
              <p:nvSpPr>
                <p:cNvPr id="20" name="TextBox 20"/>
                <p:cNvSpPr txBox="1"/>
                <p:nvPr>
                  <p:custDataLst>
                    <p:tags r:id="rId11"/>
                  </p:custDataLst>
                </p:nvPr>
              </p:nvSpPr>
              <p:spPr>
                <a:xfrm>
                  <a:off x="2778730" y="5090848"/>
                  <a:ext cx="2108228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4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Consolas" panose="020B0609020204030204" charset="0"/>
                      <a:ea typeface="思源黑体 CN Bold"/>
                      <a:cs typeface="思源黑体 CN Bold"/>
                    </a:rPr>
                    <a:t>进程隔离与内存保护</a:t>
                  </a:r>
                  <a:endParaRPr lang="en-US" sz="2400" b="1" i="0" strike="noStrike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endParaRPr>
                </a:p>
              </p:txBody>
            </p:sp>
            <p:sp>
              <p:nvSpPr>
                <p:cNvPr id="21" name="AutoShape 21"/>
                <p:cNvSpPr/>
                <p:nvPr>
                  <p:custDataLst>
                    <p:tags r:id="rId12"/>
                  </p:custDataLst>
                </p:nvPr>
              </p:nvSpPr>
              <p:spPr>
                <a:xfrm>
                  <a:off x="3822730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6BB8A0">
                          <a:alpha val="0"/>
                        </a:srgbClr>
                      </a:gs>
                      <a:gs pos="100000">
                        <a:srgbClr val="6BB8A0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  <p:sp>
              <p:nvSpPr>
                <p:cNvPr id="2" name="TextBox 20"/>
                <p:cNvSpPr txBox="1"/>
                <p:nvPr>
                  <p:custDataLst>
                    <p:tags r:id="rId13"/>
                  </p:custDataLst>
                </p:nvPr>
              </p:nvSpPr>
              <p:spPr>
                <a:xfrm>
                  <a:off x="6972868" y="5057193"/>
                  <a:ext cx="2108228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ctr">
                    <a:lnSpc>
                      <a:spcPct val="100000"/>
                    </a:lnSpc>
                    <a:spcBef>
                      <a:spcPts val="0"/>
                    </a:spcBef>
                    <a:defRPr/>
                  </a:pPr>
                  <a:r>
                    <a:rPr lang="en-US" sz="2400" b="1">
                      <a:solidFill>
                        <a:srgbClr val="2F2F2F">
                          <a:alpha val="100000"/>
                        </a:srgbClr>
                      </a:solidFill>
                      <a:latin typeface="思源黑体 CN Bold"/>
                      <a:ea typeface="思源黑体 CN Bold"/>
                      <a:cs typeface="思源黑体 CN Bold"/>
                      <a:sym typeface="+mn-ea"/>
                    </a:rPr>
                    <a:t>简化内存管理</a:t>
                  </a:r>
                  <a:endParaRPr lang="en-US" sz="2400" b="1" i="0" strike="noStrike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endParaRPr>
                </a:p>
              </p:txBody>
            </p:sp>
            <p:sp>
              <p:nvSpPr>
                <p:cNvPr id="39" name="AutoShape 21"/>
                <p:cNvSpPr/>
                <p:nvPr>
                  <p:custDataLst>
                    <p:tags r:id="rId14"/>
                  </p:custDataLst>
                </p:nvPr>
              </p:nvSpPr>
              <p:spPr>
                <a:xfrm>
                  <a:off x="8012460" y="460637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6BB8A0">
                          <a:alpha val="0"/>
                        </a:srgbClr>
                      </a:gs>
                      <a:gs pos="100000">
                        <a:srgbClr val="6BB8A0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22" name="Group 22"/>
            <p:cNvGrpSpPr/>
            <p:nvPr/>
          </p:nvGrpSpPr>
          <p:grpSpPr>
            <a:xfrm rot="0">
              <a:off x="6876000" y="2441361"/>
              <a:ext cx="2108228" cy="1795270"/>
              <a:chOff x="6876000" y="2441361"/>
              <a:chExt cx="2108228" cy="1795270"/>
            </a:xfrm>
          </p:grpSpPr>
          <p:sp>
            <p:nvSpPr>
              <p:cNvPr id="23" name="TextBox 23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7696800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84ACB6">
                      <a:alpha val="100000"/>
                      <a:lumMod val="60000"/>
                      <a:lumOff val="40000"/>
                    </a:srgbClr>
                  </a:gs>
                  <a:gs pos="75000">
                    <a:srgbClr val="84ACB6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04</a:t>
                </a:r>
                <a:endParaRPr lang="en-US" sz="20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grpSp>
            <p:nvGrpSpPr>
              <p:cNvPr id="24" name="Group 24"/>
              <p:cNvGrpSpPr/>
              <p:nvPr/>
            </p:nvGrpSpPr>
            <p:grpSpPr>
              <a:xfrm rot="0">
                <a:off x="6876000" y="2441361"/>
                <a:ext cx="2108228" cy="1186540"/>
                <a:chOff x="3095165" y="5316110"/>
                <a:chExt cx="2108228" cy="1186540"/>
              </a:xfrm>
            </p:grpSpPr>
            <p:sp>
              <p:nvSpPr>
                <p:cNvPr id="25" name="TextBox 25"/>
                <p:cNvSpPr txBox="1"/>
                <p:nvPr>
                  <p:custDataLst>
                    <p:tags r:id="rId16"/>
                  </p:custDataLst>
                </p:nvPr>
              </p:nvSpPr>
              <p:spPr>
                <a:xfrm>
                  <a:off x="3095165" y="5316110"/>
                  <a:ext cx="2108228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400" b="1" i="0" strike="noStrike">
                      <a:solidFill>
                        <a:srgbClr val="2F2F2F">
                          <a:alpha val="100000"/>
                        </a:srgbClr>
                      </a:solidFill>
                      <a:latin typeface="Consolas" panose="020B0609020204030204" charset="0"/>
                      <a:ea typeface="思源黑体 CN Bold"/>
                      <a:cs typeface="思源黑体 CN Bold"/>
                    </a:rPr>
                    <a:t>内存共享机制</a:t>
                  </a:r>
                  <a:endParaRPr lang="en-US" sz="2400" b="1" i="0" strike="noStrike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endParaRPr>
                </a:p>
              </p:txBody>
            </p:sp>
            <p:sp>
              <p:nvSpPr>
                <p:cNvPr id="26" name="AutoShape 26"/>
                <p:cNvSpPr/>
                <p:nvPr>
                  <p:custDataLst>
                    <p:tags r:id="rId17"/>
                  </p:custDataLst>
                </p:nvPr>
              </p:nvSpPr>
              <p:spPr>
                <a:xfrm flipV="1">
                  <a:off x="4175165" y="6114749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6BB8A0">
                          <a:alpha val="0"/>
                        </a:srgbClr>
                      </a:gs>
                      <a:gs pos="100000">
                        <a:srgbClr val="6BB8A0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sp>
          <p:nvSpPr>
            <p:cNvPr id="33" name="TextBox 33"/>
            <p:cNvSpPr txBox="1"/>
            <p:nvPr>
              <p:custDataLst>
                <p:tags r:id="rId18"/>
              </p:custDataLst>
            </p:nvPr>
          </p:nvSpPr>
          <p:spPr>
            <a:xfrm>
              <a:off x="9795213" y="3650127"/>
              <a:ext cx="586504" cy="586504"/>
            </a:xfrm>
            <a:prstGeom prst="ellipse">
              <a:avLst/>
            </a:prstGeom>
            <a:gradFill>
              <a:gsLst>
                <a:gs pos="0">
                  <a:srgbClr val="84ACB6">
                    <a:alpha val="100000"/>
                    <a:lumMod val="60000"/>
                    <a:lumOff val="40000"/>
                  </a:srgbClr>
                </a:gs>
                <a:gs pos="75000">
                  <a:srgbClr val="84ACB6">
                    <a:alpha val="100000"/>
                  </a:srgbClr>
                </a:gs>
              </a:gsLst>
              <a:lin ang="2700000"/>
            </a:gradFill>
            <a:ln w="12700">
              <a:solidFill>
                <a:srgbClr val="FFFFFF">
                  <a:alpha val="100000"/>
                </a:srgbClr>
              </a:solidFill>
              <a:prstDash val="solid"/>
              <a:headEnd type="none"/>
              <a:tailEnd type="none"/>
            </a:ln>
          </p:spPr>
          <p:txBody>
            <a:bodyPr vert="horz" wrap="non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20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rPr>
                <a:t>05</a:t>
              </a:r>
              <a:endParaRPr lang="en-US" sz="2000" b="1" i="0">
                <a:solidFill>
                  <a:srgbClr val="FFFFFF">
                    <a:alpha val="100000"/>
                  </a:srgbClr>
                </a:solidFill>
                <a:latin typeface="Consolas" panose="020B0609020204030204" charset="0"/>
                <a:ea typeface="Arial" panose="020B0604020202020204"/>
                <a:cs typeface="Consolas" panose="020B0609020204030204" charset="0"/>
              </a:endParaRPr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目录</a:t>
            </a:r>
            <a:endParaRPr lang="en-US" sz="40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399" y="1130300"/>
            <a:ext cx="11126946" cy="5003800"/>
            <a:chOff x="660399" y="1130300"/>
            <a:chExt cx="11126946" cy="5003800"/>
          </a:xfrm>
        </p:grpSpPr>
        <p:grpSp>
          <p:nvGrpSpPr>
            <p:cNvPr id="4" name="Group 4"/>
            <p:cNvGrpSpPr/>
            <p:nvPr/>
          </p:nvGrpSpPr>
          <p:grpSpPr>
            <a:xfrm rot="0">
              <a:off x="660400" y="2148654"/>
              <a:ext cx="3653790" cy="1811994"/>
              <a:chOff x="660399" y="2101850"/>
              <a:chExt cx="3842546" cy="1905602"/>
            </a:xfrm>
          </p:grpSpPr>
          <p:sp>
            <p:nvSpPr>
              <p:cNvPr id="5" name="AutoShape 5"/>
              <p:cNvSpPr/>
              <p:nvPr>
                <p:custDataLst>
                  <p:tags r:id="rId2"/>
                </p:custDataLst>
              </p:nvPr>
            </p:nvSpPr>
            <p:spPr>
              <a:xfrm>
                <a:off x="767993" y="2698750"/>
                <a:ext cx="3452639" cy="49892"/>
              </a:xfrm>
              <a:prstGeom prst="rect">
                <a:avLst/>
              </a:prstGeom>
              <a:solidFill>
                <a:srgbClr val="6BB8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" name="TextBox 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660400" y="2101850"/>
                <a:ext cx="596900" cy="5969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8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01</a:t>
                </a:r>
                <a:endParaRPr lang="en-US" sz="28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317518" y="2101850"/>
                <a:ext cx="3185427" cy="59701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运行脚本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660399" y="2748642"/>
                <a:ext cx="3560233" cy="125881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确保已编译所有演示程序，在终端中输入 </a:t>
                </a: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./check_env.sh 以执行环境检查。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rot="0">
              <a:off x="4403016" y="2148654"/>
              <a:ext cx="3653790" cy="1811994"/>
              <a:chOff x="660399" y="2101850"/>
              <a:chExt cx="3842546" cy="1905602"/>
            </a:xfrm>
          </p:grpSpPr>
          <p:sp>
            <p:nvSpPr>
              <p:cNvPr id="10" name="AutoShape 10"/>
              <p:cNvSpPr/>
              <p:nvPr>
                <p:custDataLst>
                  <p:tags r:id="rId6"/>
                </p:custDataLst>
              </p:nvPr>
            </p:nvSpPr>
            <p:spPr>
              <a:xfrm>
                <a:off x="767993" y="2698750"/>
                <a:ext cx="3452639" cy="49892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" name="TextBox 11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660400" y="2101850"/>
                <a:ext cx="596900" cy="5969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8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02</a:t>
                </a:r>
                <a:endParaRPr lang="en-US" sz="28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2" name="TextBox 12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1317518" y="2101850"/>
                <a:ext cx="3185427" cy="59701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系统架构与地址空间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660399" y="2748642"/>
                <a:ext cx="3560233" cy="125881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检查CPU架构是否为 x86_64，确认虚拟地址位数为 64 位，可支持 128TB 的用户空间地址范围。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8133555" y="2148654"/>
              <a:ext cx="3653790" cy="1811994"/>
              <a:chOff x="660399" y="2101850"/>
              <a:chExt cx="3842546" cy="1905602"/>
            </a:xfrm>
          </p:grpSpPr>
          <p:sp>
            <p:nvSpPr>
              <p:cNvPr id="15" name="AutoShape 15"/>
              <p:cNvSpPr/>
              <p:nvPr>
                <p:custDataLst>
                  <p:tags r:id="rId10"/>
                </p:custDataLst>
              </p:nvPr>
            </p:nvSpPr>
            <p:spPr>
              <a:xfrm>
                <a:off x="767993" y="2698750"/>
                <a:ext cx="3452639" cy="49892"/>
              </a:xfrm>
              <a:prstGeom prst="rect">
                <a:avLst/>
              </a:prstGeom>
              <a:solidFill>
                <a:srgbClr val="6BB8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6" name="TextBox 16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660400" y="2101850"/>
                <a:ext cx="596900" cy="5969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8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03</a:t>
                </a:r>
                <a:endParaRPr lang="en-US" sz="28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1317518" y="2101850"/>
                <a:ext cx="3185427" cy="59701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物理资源限制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660399" y="2748642"/>
                <a:ext cx="3560233" cy="125881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查看系统物理内存和 Swap 空间的总量及使用情况，这是后续观察内存使用的基准。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sp>
          <p:nvSpPr>
            <p:cNvPr id="19" name="TextBox 19"/>
            <p:cNvSpPr txBox="1"/>
            <p:nvPr/>
          </p:nvSpPr>
          <p:spPr>
            <a:xfrm>
              <a:off x="660399" y="1130300"/>
              <a:ext cx="10858500" cy="567579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rPr>
                <a:t>运行环境检查脚本 check_env.sh</a:t>
              </a:r>
              <a:endParaRPr lang="en-US" sz="32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Consolas" panose="020B0609020204030204" charset="0"/>
              </a:endParaRPr>
            </a:p>
          </p:txBody>
        </p:sp>
        <p:grpSp>
          <p:nvGrpSpPr>
            <p:cNvPr id="20" name="Group 20"/>
            <p:cNvGrpSpPr/>
            <p:nvPr/>
          </p:nvGrpSpPr>
          <p:grpSpPr>
            <a:xfrm rot="0">
              <a:off x="1979674" y="4322106"/>
              <a:ext cx="3653790" cy="1811994"/>
              <a:chOff x="2047827" y="2101850"/>
              <a:chExt cx="3842546" cy="1905602"/>
            </a:xfrm>
          </p:grpSpPr>
          <p:sp>
            <p:nvSpPr>
              <p:cNvPr id="21" name="AutoShape 21"/>
              <p:cNvSpPr/>
              <p:nvPr>
                <p:custDataLst>
                  <p:tags r:id="rId14"/>
                </p:custDataLst>
              </p:nvPr>
            </p:nvSpPr>
            <p:spPr>
              <a:xfrm>
                <a:off x="2155421" y="2698750"/>
                <a:ext cx="3452639" cy="49892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" name="TextBox 22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2047828" y="2101850"/>
                <a:ext cx="596900" cy="5969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8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04</a:t>
                </a:r>
                <a:endParaRPr lang="en-US" sz="28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2704946" y="2101850"/>
                <a:ext cx="3185427" cy="59701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内核内存管理参数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24" name="TextBox 24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2047827" y="2748642"/>
                <a:ext cx="3560233" cy="125881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确认 overcommit_memory 策略是否为 0（启发式），此策略允许内核在内存紧张时拒绝内存申请，是触发 OOM（内存溢出）的前提。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 rot="0">
              <a:off x="6724673" y="4322106"/>
              <a:ext cx="3653790" cy="1811994"/>
              <a:chOff x="3101993" y="2101850"/>
              <a:chExt cx="3842546" cy="1905602"/>
            </a:xfrm>
          </p:grpSpPr>
          <p:sp>
            <p:nvSpPr>
              <p:cNvPr id="26" name="AutoShape 26"/>
              <p:cNvSpPr/>
              <p:nvPr>
                <p:custDataLst>
                  <p:tags r:id="rId18"/>
                </p:custDataLst>
              </p:nvPr>
            </p:nvSpPr>
            <p:spPr>
              <a:xfrm>
                <a:off x="3209587" y="2698750"/>
                <a:ext cx="3452639" cy="49892"/>
              </a:xfrm>
              <a:prstGeom prst="rect">
                <a:avLst/>
              </a:prstGeom>
              <a:solidFill>
                <a:srgbClr val="6BB8A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7" name="TextBox 27"/>
              <p:cNvSpPr txBox="1"/>
              <p:nvPr>
                <p:custDataLst>
                  <p:tags r:id="rId19"/>
                </p:custDataLst>
              </p:nvPr>
            </p:nvSpPr>
            <p:spPr>
              <a:xfrm>
                <a:off x="3101994" y="2101850"/>
                <a:ext cx="596900" cy="5969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8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05</a:t>
                </a:r>
                <a:endParaRPr lang="en-US" sz="28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8" name="TextBox 28"/>
              <p:cNvSpPr txBox="1"/>
              <p:nvPr>
                <p:custDataLst>
                  <p:tags r:id="rId20"/>
                </p:custDataLst>
              </p:nvPr>
            </p:nvSpPr>
            <p:spPr>
              <a:xfrm>
                <a:off x="3759112" y="2101850"/>
                <a:ext cx="3185427" cy="59701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Consolas" panose="020B0609020204030204" charset="0"/>
                  </a:rPr>
                  <a:t>WSL2 特有配置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endParaRPr>
              </a:p>
            </p:txBody>
          </p:sp>
          <p:sp>
            <p:nvSpPr>
              <p:cNvPr id="29" name="TextBox 29"/>
              <p:cNvSpPr txBox="1"/>
              <p:nvPr>
                <p:custDataLst>
                  <p:tags r:id="rId21"/>
                </p:custDataLst>
              </p:nvPr>
            </p:nvSpPr>
            <p:spPr>
              <a:xfrm>
                <a:off x="3101993" y="2748642"/>
                <a:ext cx="3560233" cy="125881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确认 WSL 版本及当前进程虚拟内存限制，了解演示环境的特殊性。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</p:grpSp>
      <p:sp>
        <p:nvSpPr>
          <p:cNvPr id="30" name="TextBox 3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检查演示环境</a:t>
            </a:r>
            <a:endParaRPr lang="en-US" sz="40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1229650" y="1130300"/>
            <a:ext cx="9720000" cy="5003800"/>
            <a:chOff x="1229650" y="1130300"/>
            <a:chExt cx="9720000" cy="5003800"/>
          </a:xfrm>
        </p:grpSpPr>
        <p:sp>
          <p:nvSpPr>
            <p:cNvPr id="4" name="AutoShape 4"/>
            <p:cNvSpPr/>
            <p:nvPr/>
          </p:nvSpPr>
          <p:spPr>
            <a:xfrm>
              <a:off x="1229650" y="2191233"/>
              <a:ext cx="9720000" cy="0"/>
            </a:xfrm>
            <a:prstGeom prst="line">
              <a:avLst/>
            </a:prstGeom>
            <a:ln w="12700">
              <a:solidFill>
                <a:srgbClr val="2F2F2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>
              <p:custDataLst>
                <p:tags r:id="rId2"/>
              </p:custDataLst>
            </p:nvPr>
          </p:nvSpPr>
          <p:spPr>
            <a:xfrm>
              <a:off x="1229650" y="3176946"/>
              <a:ext cx="9720000" cy="0"/>
            </a:xfrm>
            <a:prstGeom prst="line">
              <a:avLst/>
            </a:prstGeom>
            <a:ln w="12700">
              <a:solidFill>
                <a:srgbClr val="2F2F2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>
              <p:custDataLst>
                <p:tags r:id="rId3"/>
              </p:custDataLst>
            </p:nvPr>
          </p:nvSpPr>
          <p:spPr>
            <a:xfrm>
              <a:off x="1229650" y="4162663"/>
              <a:ext cx="9720000" cy="0"/>
            </a:xfrm>
            <a:prstGeom prst="line">
              <a:avLst/>
            </a:prstGeom>
            <a:ln w="12700">
              <a:solidFill>
                <a:srgbClr val="2F2F2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7" name="AutoShape 7"/>
            <p:cNvSpPr/>
            <p:nvPr>
              <p:custDataLst>
                <p:tags r:id="rId4"/>
              </p:custDataLst>
            </p:nvPr>
          </p:nvSpPr>
          <p:spPr>
            <a:xfrm>
              <a:off x="1229650" y="5148380"/>
              <a:ext cx="9720000" cy="0"/>
            </a:xfrm>
            <a:prstGeom prst="line">
              <a:avLst/>
            </a:prstGeom>
            <a:ln w="12700">
              <a:solidFill>
                <a:srgbClr val="2F2F2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8" name="AutoShape 8"/>
            <p:cNvSpPr/>
            <p:nvPr/>
          </p:nvSpPr>
          <p:spPr>
            <a:xfrm>
              <a:off x="1229650" y="6134100"/>
              <a:ext cx="9720000" cy="0"/>
            </a:xfrm>
            <a:prstGeom prst="line">
              <a:avLst/>
            </a:prstGeom>
            <a:ln w="12700">
              <a:solidFill>
                <a:srgbClr val="2F2F2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9" name="AutoShape 9"/>
            <p:cNvSpPr/>
            <p:nvPr/>
          </p:nvSpPr>
          <p:spPr>
            <a:xfrm>
              <a:off x="1229650" y="1130300"/>
              <a:ext cx="9720000" cy="874103"/>
            </a:xfrm>
            <a:prstGeom prst="rect">
              <a:avLst/>
            </a:prstGeom>
            <a:solidFill>
              <a:srgbClr val="2F2F2F">
                <a:alpha val="10196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1377950" y="1207351"/>
              <a:ext cx="9423400" cy="72000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rPr>
                <a:t>理解环境检查脚本 check_env.sh 的作用</a:t>
              </a:r>
              <a:endParaRPr lang="en-US" sz="32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Consolas" panose="020B0609020204030204" charset="0"/>
              </a:endParaRPr>
            </a:p>
          </p:txBody>
        </p:sp>
        <p:grpSp>
          <p:nvGrpSpPr>
            <p:cNvPr id="11" name="Group 11"/>
            <p:cNvGrpSpPr/>
            <p:nvPr/>
          </p:nvGrpSpPr>
          <p:grpSpPr>
            <a:xfrm rot="0">
              <a:off x="1229650" y="2286184"/>
              <a:ext cx="9720000" cy="795804"/>
              <a:chOff x="1906307" y="2093167"/>
              <a:chExt cx="9720000" cy="748930"/>
            </a:xfrm>
          </p:grpSpPr>
          <p:sp>
            <p:nvSpPr>
              <p:cNvPr id="12" name="TextBox 12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906307" y="2179636"/>
                <a:ext cx="612000" cy="576000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01</a:t>
                </a:r>
                <a:endParaRPr lang="en-US" sz="18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5651074" y="2093167"/>
                <a:ext cx="5975233" cy="7489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脚本通过 uname、getconf 等命令获取系统架构、地址空间位数等基本信息，为理解演示提供背景。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2626494" y="2093167"/>
                <a:ext cx="2880000" cy="7489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检查系统信息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1229650" y="3271894"/>
              <a:ext cx="9720000" cy="795804"/>
              <a:chOff x="1906307" y="3096525"/>
              <a:chExt cx="9720000" cy="748930"/>
            </a:xfrm>
          </p:grpSpPr>
          <p:sp>
            <p:nvSpPr>
              <p:cNvPr id="16" name="TextBox 16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1906307" y="3183001"/>
                <a:ext cx="612000" cy="576000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02</a:t>
                </a:r>
                <a:endParaRPr lang="en-US" sz="18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5651074" y="3096527"/>
                <a:ext cx="5975233" cy="74892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使用 free 命令检查物理内存和 Swap 空间大小，这是系统能提供的实际物理资源。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2626494" y="3096525"/>
                <a:ext cx="2880000" cy="74892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检查资源限制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</p:grpSp>
        <p:grpSp>
          <p:nvGrpSpPr>
            <p:cNvPr id="19" name="Group 19"/>
            <p:cNvGrpSpPr/>
            <p:nvPr/>
          </p:nvGrpSpPr>
          <p:grpSpPr>
            <a:xfrm rot="0">
              <a:off x="1229650" y="4257616"/>
              <a:ext cx="9720000" cy="795803"/>
              <a:chOff x="1906307" y="4099894"/>
              <a:chExt cx="9720000" cy="748929"/>
            </a:xfrm>
          </p:grpSpPr>
          <p:sp>
            <p:nvSpPr>
              <p:cNvPr id="20" name="TextBox 20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1906307" y="4186366"/>
                <a:ext cx="612000" cy="576000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03</a:t>
                </a:r>
                <a:endParaRPr lang="en-US" sz="18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1" name="TextBox 21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5651074" y="4099895"/>
                <a:ext cx="5975233" cy="74892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脚本检查 vm.overcommit_memory 和 vm.overcommit_ratio 等内核参数，这些参数决定了系统如何处理内存超额分配请求。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22" name="TextBox 22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2626494" y="4099894"/>
                <a:ext cx="2880000" cy="74892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检查内核参数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 rot="0">
              <a:off x="1229650" y="5243333"/>
              <a:ext cx="9720000" cy="795803"/>
              <a:chOff x="1906307" y="4099894"/>
              <a:chExt cx="9720000" cy="748929"/>
            </a:xfrm>
          </p:grpSpPr>
          <p:sp>
            <p:nvSpPr>
              <p:cNvPr id="24" name="TextBox 24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1906307" y="4186366"/>
                <a:ext cx="612000" cy="576000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04</a:t>
                </a:r>
                <a:endParaRPr lang="en-US" sz="18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5" name="TextBox 25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5651074" y="4099895"/>
                <a:ext cx="5975233" cy="74892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通过 wsl --status 和 ulimit 命令查看 WSL 版本和进程限制，确保演示在预期环境中进行。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  <p:sp>
            <p:nvSpPr>
              <p:cNvPr id="26" name="TextBox 26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2626494" y="4099894"/>
                <a:ext cx="2880000" cy="74892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Consolas" panose="020B0609020204030204" charset="0"/>
                  </a:rPr>
                  <a:t>检查 WSL 特有配置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endParaRPr>
              </a:p>
            </p:txBody>
          </p:sp>
        </p:grpSp>
      </p:grpSp>
      <p:sp>
        <p:nvSpPr>
          <p:cNvPr id="27" name="TextBox 27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环境检查脚本分析</a:t>
            </a:r>
            <a:endParaRPr lang="en-US" sz="40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501237" y="1028701"/>
            <a:ext cx="9189526" cy="1798826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7200" b="1" i="0">
                <a:solidFill>
                  <a:srgbClr val="2F2F2F">
                    <a:alpha val="100000"/>
                  </a:srgbClr>
                </a:solidFill>
                <a:latin typeface="思源黑体 CN Bold"/>
                <a:ea typeface="思源黑体 CN Bold"/>
                <a:cs typeface="思源黑体 CN Bold"/>
              </a:rPr>
              <a:t>突破物理内存限制</a:t>
            </a:r>
            <a:endParaRPr lang="en-US" sz="7200" b="1" i="0">
              <a:solidFill>
                <a:srgbClr val="2F2F2F">
                  <a:alpha val="100000"/>
                </a:srgbClr>
              </a:solidFill>
              <a:latin typeface="思源黑体 CN Bold"/>
              <a:ea typeface="思源黑体 CN Bold"/>
              <a:cs typeface="思源黑体 CN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501237" y="2981062"/>
            <a:ext cx="9189526" cy="3254638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400" b="0" i="0">
                <a:solidFill>
                  <a:srgbClr val="2F2F2F">
                    <a:alpha val="100000"/>
                  </a:srgbClr>
                </a:solidFill>
                <a:latin typeface="思源黑体 CN Regular"/>
                <a:ea typeface="思源黑体 CN Regular"/>
                <a:cs typeface="思源黑体 CN Regular"/>
              </a:rPr>
              <a:t>演示虚拟内存如何通过“按需分页”机制，实现超出物理内存限制的虚拟地址空间分配。</a:t>
            </a:r>
            <a:endParaRPr lang="en-US" sz="2400" b="0" i="0">
              <a:solidFill>
                <a:srgbClr val="2F2F2F">
                  <a:alpha val="100000"/>
                </a:srgbClr>
              </a:solidFill>
              <a:latin typeface="思源黑体 CN Regular"/>
              <a:ea typeface="思源黑体 CN Regular"/>
              <a:cs typeface="思源黑体 CN Regula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400" y="1130300"/>
            <a:ext cx="10858500" cy="5003800"/>
            <a:chOff x="660400" y="1130300"/>
            <a:chExt cx="10858500" cy="5003800"/>
          </a:xfrm>
        </p:grpSpPr>
        <p:grpSp>
          <p:nvGrpSpPr>
            <p:cNvPr id="4" name="Group 4"/>
            <p:cNvGrpSpPr/>
            <p:nvPr/>
          </p:nvGrpSpPr>
          <p:grpSpPr>
            <a:xfrm rot="0">
              <a:off x="660400" y="1782553"/>
              <a:ext cx="5177477" cy="2156035"/>
              <a:chOff x="660400" y="1782553"/>
              <a:chExt cx="5177477" cy="2156035"/>
            </a:xfrm>
          </p:grpSpPr>
          <p:sp>
            <p:nvSpPr>
              <p:cNvPr id="5" name="AutoShape 5"/>
              <p:cNvSpPr/>
              <p:nvPr>
                <p:custDataLst>
                  <p:tags r:id="rId2"/>
                </p:custDataLst>
              </p:nvPr>
            </p:nvSpPr>
            <p:spPr>
              <a:xfrm>
                <a:off x="660400" y="1782553"/>
                <a:ext cx="5177477" cy="2156035"/>
              </a:xfrm>
              <a:prstGeom prst="plaque">
                <a:avLst>
                  <a:gd name="adj" fmla="val 4700"/>
                </a:avLst>
              </a:prstGeom>
              <a:ln w="6350">
                <a:solidFill>
                  <a:srgbClr val="6BB8A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6" name="TextBox 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738911" y="1857374"/>
                <a:ext cx="577670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8000"/>
                  </a:lnSpc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1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403982" y="1857374"/>
                <a:ext cx="4297679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演示程序概览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403982" y="2251076"/>
                <a:ext cx="4297679" cy="152263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该程序的核心逻辑是分配一个远超物理内存总量的虚拟内存空间，并分阶段进行访问，以观察 VmSize 和 RSS 的变化。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660400" y="1130300"/>
              <a:ext cx="10858500" cy="566153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rPr>
                <a:t>运行 demo1_overcommit.c，观察内存分配与访问过程</a:t>
              </a:r>
              <a:endParaRPr lang="en-US" sz="24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Consolas" panose="020B0609020204030204" charset="0"/>
              </a:endParaRPr>
            </a:p>
          </p:txBody>
        </p:sp>
        <p:grpSp>
          <p:nvGrpSpPr>
            <p:cNvPr id="10" name="Group 10"/>
            <p:cNvGrpSpPr/>
            <p:nvPr/>
          </p:nvGrpSpPr>
          <p:grpSpPr>
            <a:xfrm rot="0">
              <a:off x="660400" y="3978065"/>
              <a:ext cx="5177477" cy="2156035"/>
              <a:chOff x="660400" y="1782553"/>
              <a:chExt cx="5177477" cy="2156035"/>
            </a:xfrm>
          </p:grpSpPr>
          <p:sp>
            <p:nvSpPr>
              <p:cNvPr id="11" name="AutoShape 11"/>
              <p:cNvSpPr/>
              <p:nvPr>
                <p:custDataLst>
                  <p:tags r:id="rId6"/>
                </p:custDataLst>
              </p:nvPr>
            </p:nvSpPr>
            <p:spPr>
              <a:xfrm>
                <a:off x="660400" y="1782553"/>
                <a:ext cx="5177477" cy="2156035"/>
              </a:xfrm>
              <a:prstGeom prst="plaque">
                <a:avLst>
                  <a:gd name="adj" fmla="val 4700"/>
                </a:avLst>
              </a:prstGeom>
              <a:ln w="6350">
                <a:solidFill>
                  <a:srgbClr val="6BB8A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38911" y="1857374"/>
                <a:ext cx="577670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8000"/>
                  </a:lnSpc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2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1403982" y="1857374"/>
                <a:ext cx="4297679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分配超大虚拟内存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403982" y="2251076"/>
                <a:ext cx="4297679" cy="152263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程序尝试分配 3 倍于物理内存的虚拟空间，由于使用了 MAP_NORESERVE 标志，mmap 调用会成功，但此时并不会分配任何物理内存。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341423" y="1782553"/>
              <a:ext cx="5177477" cy="2156035"/>
              <a:chOff x="660400" y="1782553"/>
              <a:chExt cx="5177477" cy="2156035"/>
            </a:xfrm>
          </p:grpSpPr>
          <p:sp>
            <p:nvSpPr>
              <p:cNvPr id="16" name="AutoShape 16"/>
              <p:cNvSpPr/>
              <p:nvPr>
                <p:custDataLst>
                  <p:tags r:id="rId10"/>
                </p:custDataLst>
              </p:nvPr>
            </p:nvSpPr>
            <p:spPr>
              <a:xfrm>
                <a:off x="660400" y="1782553"/>
                <a:ext cx="5177477" cy="2156035"/>
              </a:xfrm>
              <a:prstGeom prst="plaque">
                <a:avLst>
                  <a:gd name="adj" fmla="val 4700"/>
                </a:avLst>
              </a:prstGeom>
              <a:ln w="6350">
                <a:solidFill>
                  <a:srgbClr val="6BB8A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738911" y="1857374"/>
                <a:ext cx="577670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8000"/>
                  </a:lnSpc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3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1403982" y="1857374"/>
                <a:ext cx="4297679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稀疏访问验证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1403982" y="2251076"/>
                <a:ext cx="4297679" cy="152263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程序对分配的虚拟内存进行稀疏访问（例如每 100 页访问一页），观察 RSS 仅增长访问过的页面数量，证明内核仅在实际访问时分配物理页。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6341423" y="3978065"/>
              <a:ext cx="5177477" cy="2156035"/>
              <a:chOff x="660400" y="1782553"/>
              <a:chExt cx="5177477" cy="2156035"/>
            </a:xfrm>
          </p:grpSpPr>
          <p:sp>
            <p:nvSpPr>
              <p:cNvPr id="21" name="AutoShape 21"/>
              <p:cNvSpPr/>
              <p:nvPr>
                <p:custDataLst>
                  <p:tags r:id="rId14"/>
                </p:custDataLst>
              </p:nvPr>
            </p:nvSpPr>
            <p:spPr>
              <a:xfrm>
                <a:off x="660400" y="1782553"/>
                <a:ext cx="5177477" cy="2156035"/>
              </a:xfrm>
              <a:prstGeom prst="plaque">
                <a:avLst>
                  <a:gd name="adj" fmla="val 4700"/>
                </a:avLst>
              </a:prstGeom>
              <a:ln w="6350">
                <a:solidFill>
                  <a:srgbClr val="6BB8A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22" name="TextBox 22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738911" y="1857374"/>
                <a:ext cx="577670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8000"/>
                  </a:lnSpc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4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1403982" y="1857374"/>
                <a:ext cx="4297679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密集访问观察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24" name="TextBox 24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1403982" y="2251076"/>
                <a:ext cx="4297679" cy="152263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持续密集访问虚拟内存，观察 RSS（常驻集）和 VmSwap（交换空间）的增长，最终可能触发 OOM（内存溢出），直观感受物理内存与 Swap 的交互过程。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演示一：突破物理内存</a:t>
            </a:r>
            <a:endParaRPr lang="en-US" sz="40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0">
            <a:off x="660400" y="1130299"/>
            <a:ext cx="10858500" cy="5003801"/>
            <a:chOff x="660400" y="1130299"/>
            <a:chExt cx="10858500" cy="5003801"/>
          </a:xfrm>
        </p:grpSpPr>
        <p:sp>
          <p:nvSpPr>
            <p:cNvPr id="4" name="AutoShape 4"/>
            <p:cNvSpPr/>
            <p:nvPr/>
          </p:nvSpPr>
          <p:spPr>
            <a:xfrm>
              <a:off x="660400" y="2829436"/>
              <a:ext cx="10858500" cy="1550336"/>
            </a:xfrm>
            <a:prstGeom prst="rect">
              <a:avLst/>
            </a:prstGeom>
            <a:ln w="12700">
              <a:solidFill>
                <a:srgbClr val="2F2F2F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>
              <a:off x="6042405" y="2777730"/>
              <a:ext cx="94491" cy="108730"/>
            </a:xfrm>
            <a:custGeom>
              <a:avLst/>
              <a:gdLst/>
              <a:ahLst/>
              <a:cxnLst/>
              <a:rect l="l" t="t" r="r" b="b"/>
              <a:pathLst>
                <a:path w="185158" h="213059">
                  <a:moveTo>
                    <a:pt x="0" y="213059"/>
                  </a:moveTo>
                  <a:lnTo>
                    <a:pt x="185159" y="106530"/>
                  </a:lnTo>
                  <a:lnTo>
                    <a:pt x="0" y="0"/>
                  </a:lnTo>
                  <a:lnTo>
                    <a:pt x="0" y="213059"/>
                  </a:lnTo>
                  <a:lnTo>
                    <a:pt x="0" y="213059"/>
                  </a:lnTo>
                  <a:close/>
                </a:path>
              </a:pathLst>
            </a:custGeom>
            <a:solidFill>
              <a:srgbClr val="2F2F2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 flipH="1">
              <a:off x="6042405" y="4321584"/>
              <a:ext cx="94491" cy="108730"/>
            </a:xfrm>
            <a:custGeom>
              <a:avLst/>
              <a:gdLst/>
              <a:ahLst/>
              <a:cxnLst/>
              <a:rect l="l" t="t" r="r" b="b"/>
              <a:pathLst>
                <a:path w="185158" h="213059">
                  <a:moveTo>
                    <a:pt x="0" y="213059"/>
                  </a:moveTo>
                  <a:lnTo>
                    <a:pt x="185159" y="106530"/>
                  </a:lnTo>
                  <a:lnTo>
                    <a:pt x="0" y="0"/>
                  </a:lnTo>
                  <a:lnTo>
                    <a:pt x="0" y="213059"/>
                  </a:lnTo>
                  <a:lnTo>
                    <a:pt x="0" y="213059"/>
                  </a:lnTo>
                  <a:close/>
                </a:path>
              </a:pathLst>
            </a:custGeom>
            <a:solidFill>
              <a:srgbClr val="2F2F2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863600" y="3136604"/>
              <a:ext cx="10464800" cy="93600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rPr>
                <a:t>解释演示一中体现的核心机制</a:t>
              </a:r>
              <a:endParaRPr lang="en-US" sz="24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endParaRPr>
            </a:p>
          </p:txBody>
        </p:sp>
        <p:grpSp>
          <p:nvGrpSpPr>
            <p:cNvPr id="8" name="Group 8"/>
            <p:cNvGrpSpPr/>
            <p:nvPr/>
          </p:nvGrpSpPr>
          <p:grpSpPr>
            <a:xfrm rot="0">
              <a:off x="680985" y="1130299"/>
              <a:ext cx="5025896" cy="1971469"/>
              <a:chOff x="680985" y="1130299"/>
              <a:chExt cx="5025896" cy="1971469"/>
            </a:xfrm>
          </p:grpSpPr>
          <p:sp>
            <p:nvSpPr>
              <p:cNvPr id="9" name="TextBox 9"/>
              <p:cNvSpPr txBox="1"/>
              <p:nvPr/>
            </p:nvSpPr>
            <p:spPr>
              <a:xfrm flipH="1">
                <a:off x="2929170" y="2581422"/>
                <a:ext cx="529526" cy="520346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01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680985" y="1130299"/>
                <a:ext cx="5025896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Consolas" panose="020B0609020204030204" charset="0"/>
                  </a:rPr>
                  <a:t>VmSize 与 RSS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endParaRPr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680985" y="1778299"/>
                <a:ext cx="5025896" cy="792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 strike="noStrike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VmSize（虚拟内存集）是进程虚拟地址空间的总大小，在分配时确定。RSS（常驻集）是进程当前实际驻留在物理内存中的页面数量。</a:t>
                </a:r>
                <a:endParaRPr lang="en-US" sz="1600" b="0" i="0" strike="noStrike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0">
              <a:off x="6493004" y="1130299"/>
              <a:ext cx="5025896" cy="1971469"/>
              <a:chOff x="6493004" y="1130299"/>
              <a:chExt cx="5025896" cy="1971469"/>
            </a:xfrm>
          </p:grpSpPr>
          <p:sp>
            <p:nvSpPr>
              <p:cNvPr id="13" name="TextBox 13"/>
              <p:cNvSpPr txBox="1"/>
              <p:nvPr/>
            </p:nvSpPr>
            <p:spPr>
              <a:xfrm flipH="1">
                <a:off x="8741189" y="2581422"/>
                <a:ext cx="529526" cy="520346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02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6493004" y="1130299"/>
                <a:ext cx="5025896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延迟分配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6493004" y="1778299"/>
                <a:ext cx="5025896" cy="792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 strike="noStrike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内核在 mmap 时仅创建虚拟地址到物理地址的映射关系，并不立即分配物理页面，实现了虚拟空间的高效扩展。</a:t>
                </a:r>
                <a:endParaRPr lang="en-US" sz="1600" b="0" i="0" strike="noStrike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6493004" y="4119599"/>
              <a:ext cx="5025896" cy="2014501"/>
              <a:chOff x="6493004" y="4119599"/>
              <a:chExt cx="5025896" cy="2014501"/>
            </a:xfrm>
          </p:grpSpPr>
          <p:sp>
            <p:nvSpPr>
              <p:cNvPr id="17" name="TextBox 17"/>
              <p:cNvSpPr txBox="1"/>
              <p:nvPr/>
            </p:nvSpPr>
            <p:spPr>
              <a:xfrm flipH="1">
                <a:off x="8741189" y="4119599"/>
                <a:ext cx="529526" cy="520346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03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6493004" y="4694100"/>
                <a:ext cx="5025896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缺页中断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6493004" y="5342100"/>
                <a:ext cx="5025896" cy="792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 strike="noStrike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当进程访问未分配物理页面的虚拟地址时，触发硬件缺页中断，内核捕获该中断后，分配物理页面并建立映射，将进程从中断恢复。</a:t>
                </a:r>
                <a:endParaRPr lang="en-US" sz="1600" b="0" i="0" strike="noStrike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660400" y="4119599"/>
              <a:ext cx="5025896" cy="2014501"/>
              <a:chOff x="660400" y="4119599"/>
              <a:chExt cx="5025896" cy="2014501"/>
            </a:xfrm>
          </p:grpSpPr>
          <p:sp>
            <p:nvSpPr>
              <p:cNvPr id="21" name="TextBox 21"/>
              <p:cNvSpPr txBox="1"/>
              <p:nvPr/>
            </p:nvSpPr>
            <p:spPr>
              <a:xfrm flipH="1">
                <a:off x="2908585" y="4119599"/>
                <a:ext cx="529526" cy="520346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04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660400" y="4694100"/>
                <a:ext cx="5025896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Consolas" panose="020B0609020204030204" charset="0"/>
                  </a:rPr>
                  <a:t>交换（Swap）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endParaRPr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660400" y="5342100"/>
                <a:ext cx="5025896" cy="792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 strike="noStrike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当物理内存不足时，内核会将不常用的页面换出到磁盘的 Swap 分区，以释放物理内存给新页面使用。</a:t>
                </a:r>
                <a:endParaRPr lang="en-US" sz="1600" b="0" i="0" strike="noStrike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</p:grpSp>
      <p:sp>
        <p:nvSpPr>
          <p:cNvPr id="24" name="TextBox 24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核心概念：按需分页</a:t>
            </a:r>
            <a:endParaRPr lang="en-US" sz="40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501237" y="1028701"/>
            <a:ext cx="9189526" cy="1798826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72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进程隔离与内存保护</a:t>
            </a:r>
            <a:endParaRPr lang="en-US" sz="72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501237" y="2981062"/>
            <a:ext cx="9189526" cy="3254638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ct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400" b="0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Regular"/>
                <a:cs typeface="Consolas" panose="020B0609020204030204" charset="0"/>
              </a:rPr>
              <a:t>演示操作系统如何利用虚拟内存技术实现进程间的完全隔离，并通过写时复制（COW）机制优化资源利用。</a:t>
            </a:r>
            <a:endParaRPr lang="en-US" sz="2400" b="0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Regular"/>
              <a:cs typeface="Consolas" panose="020B06090202040302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584199" y="1130301"/>
            <a:ext cx="11125830" cy="5003799"/>
            <a:chOff x="584199" y="1130301"/>
            <a:chExt cx="11125830" cy="5003799"/>
          </a:xfrm>
        </p:grpSpPr>
        <p:sp>
          <p:nvSpPr>
            <p:cNvPr id="4" name="AutoShape 4"/>
            <p:cNvSpPr/>
            <p:nvPr>
              <p:custDataLst>
                <p:tags r:id="rId2"/>
              </p:custDataLst>
            </p:nvPr>
          </p:nvSpPr>
          <p:spPr>
            <a:xfrm>
              <a:off x="660400" y="2996141"/>
              <a:ext cx="10858500" cy="261690"/>
            </a:xfrm>
            <a:prstGeom prst="homePlate">
              <a:avLst>
                <a:gd name="adj" fmla="val 50000"/>
              </a:avLst>
            </a:prstGeom>
            <a:solidFill>
              <a:srgbClr val="778495">
                <a:alpha val="10196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>
              <p:custDataLst>
                <p:tags r:id="rId3"/>
              </p:custDataLst>
            </p:nvPr>
          </p:nvSpPr>
          <p:spPr>
            <a:xfrm>
              <a:off x="2738287" y="3126986"/>
              <a:ext cx="362310" cy="0"/>
            </a:xfrm>
            <a:prstGeom prst="straightConnector1">
              <a:avLst/>
            </a:prstGeom>
            <a:ln w="12700">
              <a:solidFill>
                <a:srgbClr val="778495">
                  <a:alpha val="50196"/>
                </a:srgbClr>
              </a:solidFill>
              <a:prstDash val="sysDash"/>
              <a:headEnd type="none"/>
              <a:tailEnd type="triangle"/>
            </a:ln>
          </p:spPr>
        </p:sp>
        <p:sp>
          <p:nvSpPr>
            <p:cNvPr id="6" name="AutoShape 6"/>
            <p:cNvSpPr/>
            <p:nvPr>
              <p:custDataLst>
                <p:tags r:id="rId4"/>
              </p:custDataLst>
            </p:nvPr>
          </p:nvSpPr>
          <p:spPr>
            <a:xfrm>
              <a:off x="4851759" y="3126986"/>
              <a:ext cx="362310" cy="0"/>
            </a:xfrm>
            <a:prstGeom prst="straightConnector1">
              <a:avLst/>
            </a:prstGeom>
            <a:ln w="12700">
              <a:solidFill>
                <a:srgbClr val="778495">
                  <a:alpha val="50196"/>
                </a:srgbClr>
              </a:solidFill>
              <a:prstDash val="sysDash"/>
              <a:headEnd type="none"/>
              <a:tailEnd type="triangle"/>
            </a:ln>
          </p:spPr>
        </p:sp>
        <p:sp>
          <p:nvSpPr>
            <p:cNvPr id="7" name="AutoShape 7"/>
            <p:cNvSpPr/>
            <p:nvPr>
              <p:custDataLst>
                <p:tags r:id="rId5"/>
              </p:custDataLst>
            </p:nvPr>
          </p:nvSpPr>
          <p:spPr>
            <a:xfrm>
              <a:off x="6965231" y="3126986"/>
              <a:ext cx="362310" cy="0"/>
            </a:xfrm>
            <a:prstGeom prst="straightConnector1">
              <a:avLst/>
            </a:prstGeom>
            <a:ln w="12700">
              <a:solidFill>
                <a:srgbClr val="778495">
                  <a:alpha val="50196"/>
                </a:srgbClr>
              </a:solidFill>
              <a:prstDash val="sysDash"/>
              <a:headEnd type="none"/>
              <a:tailEnd type="triangle"/>
            </a:ln>
          </p:spPr>
        </p:sp>
        <p:sp>
          <p:nvSpPr>
            <p:cNvPr id="8" name="AutoShape 8"/>
            <p:cNvSpPr/>
            <p:nvPr>
              <p:custDataLst>
                <p:tags r:id="rId6"/>
              </p:custDataLst>
            </p:nvPr>
          </p:nvSpPr>
          <p:spPr>
            <a:xfrm>
              <a:off x="9078703" y="3126986"/>
              <a:ext cx="362310" cy="0"/>
            </a:xfrm>
            <a:prstGeom prst="straightConnector1">
              <a:avLst/>
            </a:prstGeom>
            <a:ln w="12700">
              <a:solidFill>
                <a:srgbClr val="778495">
                  <a:alpha val="50196"/>
                </a:srgbClr>
              </a:solidFill>
              <a:prstDash val="sysDash"/>
              <a:headEnd type="none"/>
              <a:tailEnd type="triangle"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660400" y="1130301"/>
              <a:ext cx="10858500" cy="1084876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Consolas" panose="020B0609020204030204" charset="0"/>
                </a:rPr>
                <a:t>运行 demo2_isolation.c ，观察父子进程的内存关系</a:t>
              </a:r>
              <a:endParaRPr lang="en-US" sz="24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Consolas" panose="020B0609020204030204" charset="0"/>
              </a:endParaRPr>
            </a:p>
          </p:txBody>
        </p:sp>
        <p:grpSp>
          <p:nvGrpSpPr>
            <p:cNvPr id="10" name="Group 10"/>
            <p:cNvGrpSpPr/>
            <p:nvPr/>
          </p:nvGrpSpPr>
          <p:grpSpPr>
            <a:xfrm rot="0">
              <a:off x="584199" y="2584366"/>
              <a:ext cx="2340000" cy="3549734"/>
              <a:chOff x="584199" y="2584366"/>
              <a:chExt cx="2340000" cy="3549734"/>
            </a:xfrm>
          </p:grpSpPr>
          <p:sp>
            <p:nvSpPr>
              <p:cNvPr id="11" name="TextBox 11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1154114" y="2584366"/>
                <a:ext cx="1085240" cy="1085240"/>
              </a:xfrm>
              <a:prstGeom prst="ellipse">
                <a:avLst/>
              </a:prstGeom>
              <a:gradFill>
                <a:gsLst>
                  <a:gs pos="0">
                    <a:srgbClr val="6BB8A0">
                      <a:alpha val="100000"/>
                    </a:srgbClr>
                  </a:gs>
                  <a:gs pos="77999">
                    <a:srgbClr val="84ACB6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01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2" name="TextBox 12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584199" y="3800451"/>
                <a:ext cx="2340000" cy="80301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演示程序概览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660399" y="4603470"/>
                <a:ext cx="2072670" cy="15306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该程序通过 fork 创建父子进程，并修改共享变量，以验证进程间内存的隔离性。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2780657" y="2584366"/>
              <a:ext cx="2340000" cy="3549734"/>
              <a:chOff x="2780657" y="2584366"/>
              <a:chExt cx="2340000" cy="3549734"/>
            </a:xfrm>
          </p:grpSpPr>
          <p:sp>
            <p:nvSpPr>
              <p:cNvPr id="15" name="TextBox 15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3350572" y="2584366"/>
                <a:ext cx="1085240" cy="1085240"/>
              </a:xfrm>
              <a:prstGeom prst="ellipse">
                <a:avLst/>
              </a:prstGeom>
              <a:gradFill>
                <a:gsLst>
                  <a:gs pos="0">
                    <a:srgbClr val="6BB8A0">
                      <a:alpha val="100000"/>
                    </a:srgbClr>
                  </a:gs>
                  <a:gs pos="77999">
                    <a:srgbClr val="84ACB6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02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16" name="TextBox 16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2780657" y="3800451"/>
                <a:ext cx="2340000" cy="80301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父进程初始状态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2856857" y="4603470"/>
                <a:ext cx="2072670" cy="15306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在父进程中定义全局变量、栈变量和堆变量，并打印其值和虚拟地址。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 rot="0">
              <a:off x="4977113" y="2584366"/>
              <a:ext cx="2340000" cy="3549734"/>
              <a:chOff x="4977113" y="2584366"/>
              <a:chExt cx="2340000" cy="3549734"/>
            </a:xfrm>
          </p:grpSpPr>
          <p:sp>
            <p:nvSpPr>
              <p:cNvPr id="19" name="TextBox 19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5547028" y="2584366"/>
                <a:ext cx="1085240" cy="1085240"/>
              </a:xfrm>
              <a:prstGeom prst="ellipse">
                <a:avLst/>
              </a:prstGeom>
              <a:gradFill>
                <a:gsLst>
                  <a:gs pos="0">
                    <a:srgbClr val="6BB8A0">
                      <a:alpha val="100000"/>
                    </a:srgbClr>
                  </a:gs>
                  <a:gs pos="77999">
                    <a:srgbClr val="84ACB6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03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0" name="TextBox 20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4977113" y="3800451"/>
                <a:ext cx="2340000" cy="80301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创建子进程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21" name="TextBox 21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5053313" y="4603470"/>
                <a:ext cx="2072670" cy="15306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Consolas" panose="020B0609020204030204" charset="0"/>
                  </a:rPr>
                  <a:t>调用 fork 后，子进程复制了父进程的虚拟地址空间，但此时物理页面是共享的，采用 COW 机制。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Consolas" panose="020B0609020204030204" charset="0"/>
                </a:endParaRPr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 rot="0">
              <a:off x="7173573" y="2584366"/>
              <a:ext cx="2340000" cy="3549734"/>
              <a:chOff x="7173573" y="2584366"/>
              <a:chExt cx="2340000" cy="3549734"/>
            </a:xfrm>
          </p:grpSpPr>
          <p:sp>
            <p:nvSpPr>
              <p:cNvPr id="23" name="TextBox 23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7743488" y="2584366"/>
                <a:ext cx="1085240" cy="1085240"/>
              </a:xfrm>
              <a:prstGeom prst="ellipse">
                <a:avLst/>
              </a:prstGeom>
              <a:gradFill>
                <a:gsLst>
                  <a:gs pos="0">
                    <a:srgbClr val="6BB8A0">
                      <a:alpha val="100000"/>
                    </a:srgbClr>
                  </a:gs>
                  <a:gs pos="77999">
                    <a:srgbClr val="84ACB6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04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4" name="TextBox 24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7173573" y="3800451"/>
                <a:ext cx="2340000" cy="80301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子进程修改变量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25" name="TextBox 25"/>
              <p:cNvSpPr txBox="1"/>
              <p:nvPr>
                <p:custDataLst>
                  <p:tags r:id="rId18"/>
                </p:custDataLst>
              </p:nvPr>
            </p:nvSpPr>
            <p:spPr>
              <a:xfrm>
                <a:off x="7249773" y="4603470"/>
                <a:ext cx="2072670" cy="15306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子进程修改所有变量，并打印其新值和虚拟地址，注意虚拟地址与父进程相同。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</p:grpSp>
        <p:grpSp>
          <p:nvGrpSpPr>
            <p:cNvPr id="26" name="Group 26"/>
            <p:cNvGrpSpPr/>
            <p:nvPr/>
          </p:nvGrpSpPr>
          <p:grpSpPr>
            <a:xfrm rot="0">
              <a:off x="9370029" y="2584366"/>
              <a:ext cx="2340000" cy="3549734"/>
              <a:chOff x="9370029" y="2584366"/>
              <a:chExt cx="2340000" cy="3549734"/>
            </a:xfrm>
          </p:grpSpPr>
          <p:sp>
            <p:nvSpPr>
              <p:cNvPr id="27" name="TextBox 27"/>
              <p:cNvSpPr txBox="1"/>
              <p:nvPr>
                <p:custDataLst>
                  <p:tags r:id="rId19"/>
                </p:custDataLst>
              </p:nvPr>
            </p:nvSpPr>
            <p:spPr>
              <a:xfrm>
                <a:off x="9939944" y="2584366"/>
                <a:ext cx="1085240" cy="1085240"/>
              </a:xfrm>
              <a:prstGeom prst="ellipse">
                <a:avLst/>
              </a:prstGeom>
              <a:gradFill>
                <a:gsLst>
                  <a:gs pos="0">
                    <a:srgbClr val="6BB8A0">
                      <a:alpha val="100000"/>
                    </a:srgbClr>
                  </a:gs>
                  <a:gs pos="77999">
                    <a:srgbClr val="84ACB6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Consolas" panose="020B0609020204030204" charset="0"/>
                    <a:ea typeface="Arial" panose="020B0604020202020204"/>
                    <a:cs typeface="Consolas" panose="020B0609020204030204" charset="0"/>
                  </a:rPr>
                  <a:t>05</a:t>
                </a:r>
                <a:endParaRPr lang="en-US" sz="2400" b="1" i="0">
                  <a:solidFill>
                    <a:srgbClr val="FFFFFF">
                      <a:alpha val="100000"/>
                    </a:srgbClr>
                  </a:solidFill>
                  <a:latin typeface="Consolas" panose="020B0609020204030204" charset="0"/>
                  <a:ea typeface="Arial" panose="020B0604020202020204"/>
                  <a:cs typeface="Consolas" panose="020B0609020204030204" charset="0"/>
                </a:endParaRPr>
              </a:p>
            </p:txBody>
          </p:sp>
          <p:sp>
            <p:nvSpPr>
              <p:cNvPr id="28" name="TextBox 28"/>
              <p:cNvSpPr txBox="1"/>
              <p:nvPr>
                <p:custDataLst>
                  <p:tags r:id="rId20"/>
                </p:custDataLst>
              </p:nvPr>
            </p:nvSpPr>
            <p:spPr>
              <a:xfrm>
                <a:off x="9370029" y="3800451"/>
                <a:ext cx="2340000" cy="80301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2400" b="1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Bold"/>
                    <a:cs typeface="思源黑体 CN Bold"/>
                  </a:rPr>
                  <a:t>验证进程隔离</a:t>
                </a:r>
                <a:endParaRPr lang="en-US" sz="2400" b="1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Bold"/>
                  <a:cs typeface="思源黑体 CN Bold"/>
                </a:endParaRPr>
              </a:p>
            </p:txBody>
          </p:sp>
          <p:sp>
            <p:nvSpPr>
              <p:cNvPr id="29" name="TextBox 29"/>
              <p:cNvSpPr txBox="1"/>
              <p:nvPr>
                <p:custDataLst>
                  <p:tags r:id="rId21"/>
                </p:custDataLst>
              </p:nvPr>
            </p:nvSpPr>
            <p:spPr>
              <a:xfrm>
                <a:off x="9446229" y="4603470"/>
                <a:ext cx="2072670" cy="15306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defRPr/>
                </a:pPr>
                <a:r>
                  <a:rPr lang="en-US" sz="1600" b="0" i="0">
                    <a:solidFill>
                      <a:srgbClr val="2F2F2F">
                        <a:alpha val="100000"/>
                      </a:srgbClr>
                    </a:solidFill>
                    <a:latin typeface="Consolas" panose="020B0609020204030204" charset="0"/>
                    <a:ea typeface="思源黑体 CN Regular"/>
                    <a:cs typeface="思源黑体 CN Regular"/>
                  </a:rPr>
                  <a:t>父进程等待子进程退出后，打印自身变量，发现其值未被修改，证明了进程间内存的完全隔离。</a:t>
                </a:r>
                <a:endParaRPr lang="en-US" sz="1600" b="0" i="0">
                  <a:solidFill>
                    <a:srgbClr val="2F2F2F">
                      <a:alpha val="100000"/>
                    </a:srgbClr>
                  </a:solidFill>
                  <a:latin typeface="Consolas" panose="020B0609020204030204" charset="0"/>
                  <a:ea typeface="思源黑体 CN Regular"/>
                  <a:cs typeface="思源黑体 CN Regular"/>
                </a:endParaRPr>
              </a:p>
            </p:txBody>
          </p:sp>
        </p:grpSp>
      </p:grpSp>
      <p:sp>
        <p:nvSpPr>
          <p:cNvPr id="30" name="TextBox 3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>
                <a:solidFill>
                  <a:srgbClr val="2F2F2F">
                    <a:alpha val="100000"/>
                  </a:srgbClr>
                </a:solidFill>
                <a:latin typeface="Consolas" panose="020B0609020204030204" charset="0"/>
                <a:ea typeface="思源黑体 CN Bold"/>
                <a:cs typeface="思源黑体 CN Bold"/>
              </a:rPr>
              <a:t>演示二：进程隔离</a:t>
            </a:r>
            <a:endParaRPr lang="en-US" sz="4000" b="1" i="0">
              <a:solidFill>
                <a:srgbClr val="2F2F2F">
                  <a:alpha val="100000"/>
                </a:srgbClr>
              </a:solidFill>
              <a:latin typeface="Consolas" panose="020B0609020204030204" charset="0"/>
              <a:ea typeface="思源黑体 CN Bold"/>
              <a:cs typeface="思源黑体 CN Bold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10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100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01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02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03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04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05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06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07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08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09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1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110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11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12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13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14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15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16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17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18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19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2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120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21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22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23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24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25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26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27.xml><?xml version="1.0" encoding="utf-8"?>
<p:tagLst xmlns:p="http://schemas.openxmlformats.org/presentationml/2006/main">
  <p:tag name="KSO_WM_DIAGRAM_VIRTUALLY_FRAME" val="{&quot;height&quot;:393.99992125984255,&quot;left&quot;:52,&quot;top&quot;:89.00007874015748,&quot;width&quot;:855}"/>
</p:tagLst>
</file>

<file path=ppt/tags/tag128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29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3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130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31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32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33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34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35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36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37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38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39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4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140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41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42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43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44.xml><?xml version="1.0" encoding="utf-8"?>
<p:tagLst xmlns:p="http://schemas.openxmlformats.org/presentationml/2006/main">
  <p:tag name="KSO_WM_DIAGRAM_VIRTUALLY_FRAME" val="{&quot;height&quot;:424.99992125984255,&quot;left&quot;:52,&quot;top&quot;:89.00007874015748,&quot;width&quot;:855.0000787401575}"/>
</p:tagLst>
</file>

<file path=ppt/tags/tag145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46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47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48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49.xml><?xml version="1.0" encoding="utf-8"?>
<p:tagLst xmlns:p="http://schemas.openxmlformats.org/presentationml/2006/main">
  <p:tag name="KSO_WM_DIAGRAM_VIRTUALLY_FRAME" val="{&quot;height&quot;:392.79212598425204,&quot;left&quot;:52,&quot;top&quot;:89,&quot;width&quot;:855}"/>
</p:tagLst>
</file>

<file path=ppt/tags/tag15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150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51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52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53.xml><?xml version="1.0" encoding="utf-8"?>
<p:tagLst xmlns:p="http://schemas.openxmlformats.org/presentationml/2006/main">
  <p:tag name="KSO_WM_DIAGRAM_VIRTUALLY_FRAME" val="{&quot;height&quot;:392.79212598425204,&quot;left&quot;:52,&quot;top&quot;:89,&quot;width&quot;:855}"/>
</p:tagLst>
</file>

<file path=ppt/tags/tag154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55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56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57.xml><?xml version="1.0" encoding="utf-8"?>
<p:tagLst xmlns:p="http://schemas.openxmlformats.org/presentationml/2006/main">
  <p:tag name="KSO_WM_DIAGRAM_VIRTUALLY_FRAME" val="{&quot;height&quot;:392.79212598425204,&quot;left&quot;:52,&quot;top&quot;:89,&quot;width&quot;:855}"/>
</p:tagLst>
</file>

<file path=ppt/tags/tag158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59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6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160.xml><?xml version="1.0" encoding="utf-8"?>
<p:tagLst xmlns:p="http://schemas.openxmlformats.org/presentationml/2006/main">
  <p:tag name="KSO_WM_DIAGRAM_VIRTUALLY_FRAME" val="{&quot;height&quot;:392.79212598425204,&quot;left&quot;:52,&quot;top&quot;:89,&quot;width&quot;:863.3268582616951}"/>
</p:tagLst>
</file>

<file path=ppt/tags/tag161.xml><?xml version="1.0" encoding="utf-8"?>
<p:tagLst xmlns:p="http://schemas.openxmlformats.org/presentationml/2006/main">
  <p:tag name="KSO_WM_DIAGRAM_VIRTUALLY_FRAME" val="{&quot;height&quot;:392.79212598425204,&quot;left&quot;:52,&quot;top&quot;:89,&quot;width&quot;:855}"/>
</p:tagLst>
</file>

<file path=ppt/tags/tag162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63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64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65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66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67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68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69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7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170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71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72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73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74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75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76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77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78.xml><?xml version="1.0" encoding="utf-8"?>
<p:tagLst xmlns:p="http://schemas.openxmlformats.org/presentationml/2006/main">
  <p:tag name="KSO_WM_DIAGRAM_VIRTUALLY_FRAME" val="{&quot;height&quot;:394,&quot;left&quot;:53.000078740157484,&quot;top&quot;:89,&quot;width&quot;:854}"/>
</p:tagLst>
</file>

<file path=ppt/tags/tag18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19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2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20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21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22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23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24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25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26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27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28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29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3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30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31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32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33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34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35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36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37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38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39.xml><?xml version="1.0" encoding="utf-8"?>
<p:tagLst xmlns:p="http://schemas.openxmlformats.org/presentationml/2006/main">
  <p:tag name="KSO_WM_DIAGRAM_VIRTUALLY_FRAME" val="{&quot;height&quot;:394,&quot;left&quot;:51.999921259842516,&quot;top&quot;:89,&quot;width&quot;:876.1374837496645}"/>
</p:tagLst>
</file>

<file path=ppt/tags/tag4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40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41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42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43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44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45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46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47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48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49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5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50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51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52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53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54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55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56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57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58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59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6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60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61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62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63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64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65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66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67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68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69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7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70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71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72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73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74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75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76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77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78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79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8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80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81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82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83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84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85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86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87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88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89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9.xml><?xml version="1.0" encoding="utf-8"?>
<p:tagLst xmlns:p="http://schemas.openxmlformats.org/presentationml/2006/main">
  <p:tag name="KSO_WM_DIAGRAM_VIRTUALLY_FRAME" val="{&quot;height&quot;:349.00086614173233,&quot;left&quot;:0,&quot;top&quot;:89,&quot;width&quot;:1077.1453543307086}"/>
</p:tagLst>
</file>

<file path=ppt/tags/tag90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91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92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93.xml><?xml version="1.0" encoding="utf-8"?>
<p:tagLst xmlns:p="http://schemas.openxmlformats.org/presentationml/2006/main">
  <p:tag name="KSO_WM_DIAGRAM_VIRTUALLY_FRAME" val="{&quot;height&quot;:393.99992125984255,&quot;left&quot;:33.99992125984254,&quot;top&quot;:89.00007874015748,&quot;width&quot;:894.049606299213}"/>
</p:tagLst>
</file>

<file path=ppt/tags/tag94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95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96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97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98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99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heme/theme1.xml><?xml version="1.0" encoding="utf-8"?>
<a:theme xmlns:a="http://schemas.openxmlformats.org/drawingml/2006/main" name="b3f56c6b-a1f7-42be-b784-cd3b56a596a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3033</Words>
  <Application>WPS 演示</Application>
  <PresentationFormat>On-screen Show (4:3)</PresentationFormat>
  <Paragraphs>328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Arial</vt:lpstr>
      <vt:lpstr>宋体</vt:lpstr>
      <vt:lpstr>Wingdings</vt:lpstr>
      <vt:lpstr>Consolas</vt:lpstr>
      <vt:lpstr>思源黑体 CN Bold</vt:lpstr>
      <vt:lpstr>黑体</vt:lpstr>
      <vt:lpstr>思源黑体 CN Regular</vt:lpstr>
      <vt:lpstr>Arial</vt:lpstr>
      <vt:lpstr>微软雅黑</vt:lpstr>
      <vt:lpstr>Arial Unicode MS</vt:lpstr>
      <vt:lpstr>Calibri</vt:lpstr>
      <vt:lpstr>b3f56c6b-a1f7-42be-b784-cd3b56a596a4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黄俊</cp:lastModifiedBy>
  <cp:revision>121</cp:revision>
  <dcterms:created xsi:type="dcterms:W3CDTF">2006-08-16T00:00:00Z</dcterms:created>
  <dcterms:modified xsi:type="dcterms:W3CDTF">2026-04-17T04:19:19Z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729D824337264CDAB7DBC04C46508B2E_12</vt:lpwstr>
  </property>
  <property fmtid="{D5CDD505-2E9C-101B-9397-08002B2CF9AE}" pid="3" name="KSOProductBuildVer">
    <vt:lpwstr>2052-12.1.0.25225</vt:lpwstr>
  </property>
</Properties>
</file>