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7"/>
  </p:notesMasterIdLst>
  <p:handoutMasterIdLst>
    <p:handoutMasterId r:id="rId56"/>
  </p:handoutMasterIdLst>
  <p:sldIdLst>
    <p:sldId id="689" r:id="rId6"/>
    <p:sldId id="690" r:id="rId8"/>
    <p:sldId id="592" r:id="rId9"/>
    <p:sldId id="593" r:id="rId10"/>
    <p:sldId id="594" r:id="rId11"/>
    <p:sldId id="628" r:id="rId12"/>
    <p:sldId id="629" r:id="rId13"/>
    <p:sldId id="631" r:id="rId14"/>
    <p:sldId id="632" r:id="rId15"/>
    <p:sldId id="634" r:id="rId16"/>
    <p:sldId id="635" r:id="rId17"/>
    <p:sldId id="636" r:id="rId18"/>
    <p:sldId id="637" r:id="rId19"/>
    <p:sldId id="639" r:id="rId20"/>
    <p:sldId id="640" r:id="rId21"/>
    <p:sldId id="642" r:id="rId22"/>
    <p:sldId id="656" r:id="rId23"/>
    <p:sldId id="657" r:id="rId24"/>
    <p:sldId id="643" r:id="rId25"/>
    <p:sldId id="644" r:id="rId26"/>
    <p:sldId id="646" r:id="rId27"/>
    <p:sldId id="647" r:id="rId28"/>
    <p:sldId id="648" r:id="rId29"/>
    <p:sldId id="649" r:id="rId30"/>
    <p:sldId id="650" r:id="rId31"/>
    <p:sldId id="655" r:id="rId32"/>
    <p:sldId id="652" r:id="rId33"/>
    <p:sldId id="653" r:id="rId34"/>
    <p:sldId id="658" r:id="rId35"/>
    <p:sldId id="659" r:id="rId36"/>
    <p:sldId id="660" r:id="rId37"/>
    <p:sldId id="661" r:id="rId38"/>
    <p:sldId id="662" r:id="rId39"/>
    <p:sldId id="663" r:id="rId40"/>
    <p:sldId id="666" r:id="rId41"/>
    <p:sldId id="664" r:id="rId42"/>
    <p:sldId id="665" r:id="rId43"/>
    <p:sldId id="667" r:id="rId44"/>
    <p:sldId id="669" r:id="rId45"/>
    <p:sldId id="668" r:id="rId46"/>
    <p:sldId id="670" r:id="rId47"/>
    <p:sldId id="671" r:id="rId48"/>
    <p:sldId id="672" r:id="rId49"/>
    <p:sldId id="673" r:id="rId50"/>
    <p:sldId id="674" r:id="rId51"/>
    <p:sldId id="675" r:id="rId52"/>
    <p:sldId id="679" r:id="rId53"/>
    <p:sldId id="678" r:id="rId54"/>
    <p:sldId id="677" r:id="rId55"/>
  </p:sldIdLst>
  <p:sldSz cx="9144000" cy="6858000" type="screen4x3"/>
  <p:notesSz cx="6858000" cy="9144000"/>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8" userDrawn="1">
          <p15:clr>
            <a:srgbClr val="A4A3A4"/>
          </p15:clr>
        </p15:guide>
        <p15:guide id="2" pos="2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6633"/>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5" d="100"/>
          <a:sy n="85" d="100"/>
        </p:scale>
        <p:origin x="-1512" y="-80"/>
      </p:cViewPr>
      <p:guideLst>
        <p:guide orient="horz" pos="2188"/>
        <p:guide pos="2900"/>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0" Type="http://schemas.openxmlformats.org/officeDocument/2006/relationships/tags" Target="tags/tag2.xml"/><Relationship Id="rId6" Type="http://schemas.openxmlformats.org/officeDocument/2006/relationships/slide" Target="slides/slide1.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0658" name="页眉占位符 70657"/>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0659" name="日期占位符 70658"/>
          <p:cNvSpPr>
            <a:spLocks noGrp="1"/>
          </p:cNvSpPr>
          <p:nvPr>
            <p:ph type="dt" sz="quarter" idx="1"/>
          </p:nvPr>
        </p:nvSpPr>
        <p:spPr>
          <a:xfrm>
            <a:off x="3884613" y="0"/>
            <a:ext cx="2971800" cy="457200"/>
          </a:xfrm>
          <a:prstGeom prst="rect">
            <a:avLst/>
          </a:prstGeom>
          <a:noFill/>
          <a:ln w="9525">
            <a:noFill/>
          </a:ln>
        </p:spPr>
        <p:txBody>
          <a:bodyPr vert="horz" wrap="square" lIns="91440" tIns="45720" rIns="91440" bIns="45720" numCol="1" anchor="t" anchorCtr="0" compatLnSpc="1"/>
          <a:p>
            <a:pPr lvl="0" algn="r"/>
            <a:fld id="{BB962C8B-B14F-4D97-AF65-F5344CB8AC3E}" type="datetime1">
              <a:rPr lang="zh-CN" altLang="en-US" sz="1200" dirty="0"/>
            </a:fld>
            <a:endParaRPr lang="zh-CN" altLang="en-US" sz="1200" dirty="0"/>
          </a:p>
        </p:txBody>
      </p:sp>
      <p:sp>
        <p:nvSpPr>
          <p:cNvPr id="70660" name="页脚占位符 70659"/>
          <p:cNvSpPr>
            <a:spLocks noGrp="1"/>
          </p:cNvSpPr>
          <p:nvPr>
            <p:ph type="ftr" sz="quarter" idx="2"/>
          </p:nvPr>
        </p:nvSpPr>
        <p:spPr>
          <a:xfrm>
            <a:off x="0" y="8685213"/>
            <a:ext cx="2971800" cy="457200"/>
          </a:xfrm>
          <a:prstGeom prst="rect">
            <a:avLst/>
          </a:prstGeom>
          <a:noFill/>
          <a:ln w="9525">
            <a:noFill/>
          </a:ln>
        </p:spPr>
        <p:txBody>
          <a:bodyPr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0661" name="灯片编号占位符 70660"/>
          <p:cNvSpPr>
            <a:spLocks noGrp="1"/>
          </p:cNvSpPr>
          <p:nvPr>
            <p:ph type="sldNum" sz="quarter" idx="3"/>
          </p:nvPr>
        </p:nvSpPr>
        <p:spPr>
          <a:xfrm>
            <a:off x="3884613" y="8685213"/>
            <a:ext cx="2971800" cy="457200"/>
          </a:xfrm>
          <a:prstGeom prst="rect">
            <a:avLst/>
          </a:prstGeom>
          <a:noFill/>
          <a:ln w="9525">
            <a:noFill/>
          </a:ln>
        </p:spPr>
        <p:txBody>
          <a:bodyPr vert="horz" wrap="square" lIns="91440" tIns="45720" rIns="91440" bIns="45720" numCol="1" anchor="b"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
            <a:pPr lvl="0" algn="r"/>
            <a:fld id="{BB962C8B-B14F-4D97-AF65-F5344CB8AC3E}" type="datetime1">
              <a:rPr lang="zh-CN" altLang="en-US" sz="1200" dirty="0"/>
            </a:fld>
            <a:endParaRPr lang="zh-CN" altLang="en-US" sz="1200" dirty="0"/>
          </a:p>
        </p:txBody>
      </p:sp>
      <p:sp>
        <p:nvSpPr>
          <p:cNvPr id="5530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kumimoji="1" sz="1200" kern="1200">
        <a:solidFill>
          <a:schemeClr val="tx1"/>
        </a:solidFill>
        <a:latin typeface="+mn-lt"/>
        <a:ea typeface="+mn-ea"/>
        <a:cs typeface="宋体" panose="02010600030101010101" pitchFamily="2" charset="-122"/>
      </a:defRPr>
    </a:lvl1pPr>
    <a:lvl2pPr marL="457200" algn="l" rtl="0" fontAlgn="base">
      <a:spcBef>
        <a:spcPct val="0"/>
      </a:spcBef>
      <a:spcAft>
        <a:spcPct val="0"/>
      </a:spcAft>
      <a:defRPr kumimoji="1" sz="1200" kern="1200">
        <a:solidFill>
          <a:schemeClr val="tx1"/>
        </a:solidFill>
        <a:latin typeface="+mn-lt"/>
        <a:ea typeface="+mn-ea"/>
        <a:cs typeface="+mn-cs"/>
      </a:defRPr>
    </a:lvl2pPr>
    <a:lvl3pPr marL="914400" algn="l" rtl="0" fontAlgn="base">
      <a:spcBef>
        <a:spcPct val="0"/>
      </a:spcBef>
      <a:spcAft>
        <a:spcPct val="0"/>
      </a:spcAft>
      <a:defRPr kumimoji="1" sz="1200" kern="1200">
        <a:solidFill>
          <a:schemeClr val="tx1"/>
        </a:solidFill>
        <a:latin typeface="+mn-lt"/>
        <a:ea typeface="+mn-ea"/>
        <a:cs typeface="+mn-cs"/>
      </a:defRPr>
    </a:lvl3pPr>
    <a:lvl4pPr marL="1371600" algn="l" rtl="0" fontAlgn="base">
      <a:spcBef>
        <a:spcPct val="0"/>
      </a:spcBef>
      <a:spcAft>
        <a:spcPct val="0"/>
      </a:spcAft>
      <a:defRPr kumimoji="1" sz="1200" kern="1200">
        <a:solidFill>
          <a:schemeClr val="tx1"/>
        </a:solidFill>
        <a:latin typeface="+mn-lt"/>
        <a:ea typeface="+mn-ea"/>
        <a:cs typeface="+mn-cs"/>
      </a:defRPr>
    </a:lvl4pPr>
    <a:lvl5pPr marL="1828800" algn="l" rtl="0" fontAlgn="base">
      <a:spcBef>
        <a:spcPct val="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fld id="{D4C3ED17-4C1F-47E3-BE3D-69553E812EEA}" type="slidenum">
              <a:rPr lang="zh-CN" altLang="en-US" b="0"/>
            </a:fld>
            <a:endParaRPr lang="zh-CN"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p:cNvSpPr>
          <p:nvPr>
            <p:ph type="sldImg"/>
          </p:nvPr>
        </p:nvSpPr>
        <p:spPr>
          <a:ln>
            <a:miter lim="800000"/>
          </a:ln>
        </p:spPr>
      </p:sp>
      <p:sp>
        <p:nvSpPr>
          <p:cNvPr id="72706" name="文本占位符 2"/>
          <p:cNvSpPr>
            <a:spLocks noGrp="1"/>
          </p:cNvSpPr>
          <p:nvPr>
            <p:ph type="body"/>
          </p:nvPr>
        </p:nvSpPr>
        <p:spPr/>
        <p:txBody>
          <a:bodyPr wrap="square" lIns="91440" tIns="45720" rIns="91440" bIns="45720" anchor="t" anchorCtr="0"/>
          <a:p>
            <a:pPr lvl="0"/>
            <a:r>
              <a:rPr lang="zh-CN" altLang="en-US" dirty="0"/>
              <a:t>这个仓库的的数据被分割成块，称为虚拟页。虚拟存储器的主要思想就是：在主存中缓存硬盘上的虚拟页（</a:t>
            </a:r>
            <a:r>
              <a:rPr lang="zh-CN" altLang="zh-CN" dirty="0"/>
              <a:t>pagefile.sys</a:t>
            </a:r>
            <a:r>
              <a:rPr lang="zh-CN" altLang="en-US" dirty="0"/>
              <a:t>），虚拟页有三个状态：未分配、缓存的、未缓存的。</a:t>
            </a:r>
            <a:endParaRPr lang="zh-CN" altLang="zh-CN" dirty="0"/>
          </a:p>
          <a:p>
            <a:pPr lvl="0"/>
            <a:endParaRPr lang="zh-CN" altLang="en-US" dirty="0"/>
          </a:p>
          <a:p>
            <a:pPr lvl="0"/>
            <a:r>
              <a:rPr lang="zh-CN" altLang="en-US" dirty="0"/>
              <a:t>上图所示的是一个有8个虚拟页的小虚拟存储器（建立在硬盘上），虚拟页0和3还未分配，因此在磁盘上还不存在。虚拟页1、4和6被缓存在右边的主存中。</a:t>
            </a:r>
            <a:endParaRPr lang="zh-CN" altLang="en-US" dirty="0"/>
          </a:p>
          <a:p>
            <a:pPr lvl="0"/>
            <a:endParaRPr lang="zh-CN" altLang="en-US" dirty="0"/>
          </a:p>
          <a:p>
            <a:pPr lvl="0"/>
            <a:r>
              <a:rPr lang="zh-CN" altLang="en-US" dirty="0"/>
              <a:t>(内存访问速度要比硬盘快10000倍，因此不命中的话代价要昂贵的多。我们前面说过是以虚拟页来缓存的，也就是分成块，每个块（虚拟页）的大小4kb-2mb不等。)</a:t>
            </a:r>
            <a:endParaRPr lang="zh-CN" altLang="en-US" dirty="0"/>
          </a:p>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我们现在来看看地址翻译</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是如何完成虚拟地址到物理地址的转换的，学习这个知识是帮助我们理解虚拟存储器是如何将虚拟也缓存到主存（内存）中去的。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a:p>
            <a:pPr lvl="0"/>
            <a:r>
              <a:rPr lang="zh-CN" altLang="en-US" dirty="0"/>
              <a:t>页表是一个存放在内存中的数据结构，MMU就是通过页表来完成虚拟地址到物理地址的转换。这个数据结构每一个条目称为PTE（Page Table Entry），由两部分组成：</a:t>
            </a:r>
            <a:r>
              <a:rPr lang="en-US" altLang="zh-CN" dirty="0"/>
              <a:t>1</a:t>
            </a:r>
            <a:r>
              <a:rPr lang="zh-CN" altLang="en-US" dirty="0"/>
              <a:t>位有效位和n位地址段。</a:t>
            </a:r>
            <a:endParaRPr lang="zh-CN" altLang="en-US" dirty="0"/>
          </a:p>
          <a:p>
            <a:pPr lvl="0"/>
            <a:r>
              <a:rPr lang="zh-CN" altLang="en-US" dirty="0"/>
              <a:t>有效位如果是1，那么n位地址就指向已经在内存中缓存好了的地址；</a:t>
            </a:r>
            <a:endParaRPr lang="zh-CN" altLang="en-US" dirty="0"/>
          </a:p>
          <a:p>
            <a:pPr lvl="0"/>
            <a:r>
              <a:rPr lang="zh-CN" altLang="en-US" dirty="0"/>
              <a:t>如果为0，地址为null的话表示未分配，地址指向磁盘上的虚拟内存（pagefile.sys）的话就是未缓存。</a:t>
            </a:r>
            <a:endParaRPr lang="zh-CN" altLang="en-US" dirty="0"/>
          </a:p>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虚拟页</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VP1,VP2, VP7, VP4</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当前被缓存在内存中，页表上有效位设置成</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（指向物理页号），分别用</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PTE1</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PTE4</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PTE7</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表示。</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和</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VP6</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被分配并指向虚拟内存（磁盘地址），但未被缓存。</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和</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VP5</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PTE5</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）未被分配</a:t>
            </a:r>
            <a:r>
              <a:rPr lang="en-US"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endParaRPr lang="en-US"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当我们使用</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2100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虚拟地址（页号为</a:t>
            </a:r>
            <a:r>
              <a:rPr lang="en-US"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，偏移为</a:t>
            </a:r>
            <a:r>
              <a:rPr lang="en-US"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）来访问虚拟页</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的内容的时候，</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就是一个页命中。地址翻译将指向</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上，由于有效位</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，地址翻译器</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就知道</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已经缓存在内存中了。就使用页表中保存的物理地址进行访问。</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我们再来看看不命中，也就是缺页的情况，当</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需要</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的一个字时，初始化是这样的：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有效位是</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，同时地址位指向了虚拟内存（</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），就会触发缺页异常。异常处理程序会选择牺牲一个内存（</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DRAM</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）中的页，本例中选择的是内存中的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页的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VP4</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，接下来内核就从虚拟内存中拷贝</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到内存中的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，并使得</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指向内存中的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，形成如下：</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我们再来看看不命中，也就是缺页的情况，当</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需要</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的一个字时，初始化是这样的：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有效位是</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，同时地址位指向了虚拟内存（</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），就会触发缺页异常。异常处理程序会选择牺牲一个内存（</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DRAM</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）中的页，本例中选择的是内存中的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页的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VP4</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，接下来内核就从虚拟内存中拷贝</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到内存中的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，并使得</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指向内存中的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PP3</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，形成如下：</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（注：虚拟存储器出现早于高速缓存，按照习惯的说法块被叫做页。从虚拟内存到物理内存传送页的活动就叫做页面交换。）</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简化链接：每个进程一个页表后，这个进程就会觉得全世界都是它的（页表模拟出一个虚拟存储器），那什么符号链接的时候（也就是符号映射到地址的时候），不再会受到内存中还有其他应用程序的干扰，因为我们面向的是虚拟存储器，我们的进程的地址空间是独立的，我这个符号放到离</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偏移</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的地方，那个放到离</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偏移</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200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的地方很容易就搞定了。</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简化加载：在硬盘中双击一个图标，启动一个应用程序时，实际上你都不需要将这个程序从硬盘给加载到内存，只需要建个页表，然后页表里的编号指向的是硬盘，然后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访问到具体代码的时候，再按照上一节的寻址的方式，按需的将硬盘上的东东加载到内存。加载过程及其简单了。</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简化共享：我们有很多的进程在系统中运行，但是有些代码，比如调用操作系统的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API</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，这些</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API</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可能许多进程都要使用比如</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printf</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，这就要共享一部分内存，我们不需要将这部分内存在每个进程空间都拷贝一份，实际上每个进程都有一个页表，而不是全局只有一个，页表把共享内存映射到同一个地方。</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简化存储器分配：当一个进程使用</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malloc</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要求额外的空间时，操作系统只需要保证形成了一个连续的虚拟页面，但可以映射到物理内存中任意的位置，可以随机分散在内存的不同位置。</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简化保护：我们可以通过为</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添加额外的标识位提供对存储器的保护。</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每个进程有独立的页表</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多个虚拟页面可以映射到同一个共享物理页面上</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进程</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i</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将</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VP1</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映射到了内存的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映射到了内存的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PP7</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进程</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j</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将</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VP1</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映射到了内存的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PP7</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处；将</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VP2</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映射到了</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PP10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a:t>通过新添加的三个标识位：</a:t>
            </a:r>
            <a:r>
              <a:rPr lang="en-US" altLang="zh-CN" b="1"/>
              <a:t>SUP</a:t>
            </a:r>
            <a:r>
              <a:rPr lang="zh-CN" altLang="en-US" b="1"/>
              <a:t>：内核</a:t>
            </a:r>
            <a:r>
              <a:rPr lang="en-US" altLang="zh-CN" b="1"/>
              <a:t>or</a:t>
            </a:r>
            <a:r>
              <a:rPr lang="zh-CN" altLang="en-US" b="1"/>
              <a:t>用户；</a:t>
            </a:r>
            <a:r>
              <a:rPr lang="en-US" altLang="zh-CN" b="1"/>
              <a:t>READ:</a:t>
            </a:r>
            <a:r>
              <a:rPr lang="zh-CN" altLang="en-US" b="1"/>
              <a:t>读；</a:t>
            </a:r>
            <a:r>
              <a:rPr lang="en-US" altLang="zh-CN" b="1"/>
              <a:t>WRITE</a:t>
            </a:r>
            <a:r>
              <a:rPr lang="zh-CN" altLang="en-US" b="1"/>
              <a:t>：写</a:t>
            </a:r>
            <a:r>
              <a:rPr lang="zh-CN" altLang="en-US"/>
              <a:t>。运行在用户模式下的进程只允许访问</a:t>
            </a:r>
            <a:r>
              <a:rPr lang="en-US" altLang="zh-CN"/>
              <a:t>SUP</a:t>
            </a:r>
            <a:r>
              <a:rPr lang="zh-CN" altLang="en-US"/>
              <a:t>为否的页面，</a:t>
            </a:r>
            <a:endParaRPr lang="en-US" altLang="zh-CN"/>
          </a:p>
          <a:p>
            <a:pPr lvl="0"/>
            <a:r>
              <a:rPr lang="zh-CN" altLang="en-US"/>
              <a:t>如果一个指令违法了访问的设置条件，就会转到保护故障，引起一个段错误。</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地址翻译从形式上来说就是建立一个虚拟地址空间到物理地址空间的映射关系；</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中有一个专门的页表基址寄存器（</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PTBR</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）指向当前页表，</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使用页表来实现这种映射，使用页表进行翻译的时候方法如下：</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fld id="{05A16040-DB30-4FD8-A53F-51358118E1D0}" type="slidenum">
              <a:rPr lang="en-US" altLang="zh-CN" b="0"/>
            </a:fld>
            <a:endParaRPr lang="en-US" altLang="zh-CN"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每个虚拟地址由两部分组成：虚拟页号（</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VPN</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虚拟页偏移量（</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VPO</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当</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生成一个虚拟地址并传递给</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开始翻译的时候，</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利用虚拟地址的</a:t>
            </a:r>
            <a:r>
              <a:rPr lang="zh-CN" altLang="zh-CN" sz="1000" dirty="0">
                <a:solidFill>
                  <a:srgbClr val="FF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VPN</a:t>
            </a:r>
            <a:r>
              <a:rPr lang="zh-CN" altLang="en-US" sz="1000" dirty="0">
                <a:solidFill>
                  <a:srgbClr val="FF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来选择相应的</a:t>
            </a:r>
            <a:r>
              <a:rPr lang="zh-CN" altLang="zh-CN" sz="1000" dirty="0">
                <a:solidFill>
                  <a:srgbClr val="FF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同时将页表中的物理页号（</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PPN</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虚拟地址的</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VPO</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就生成了相应的</a:t>
            </a:r>
            <a:r>
              <a:rPr lang="zh-CN" altLang="en-US" sz="1000" dirty="0">
                <a:solidFill>
                  <a:srgbClr val="FF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物理地址。</a:t>
            </a:r>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（物理地址是由页表中的物理页号</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虚拟地址中的偏移量构成）</a:t>
            </a:r>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通过页表</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通过页表</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①CPU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生成虚拟地址；</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②MMU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地址从内存的页表中请求内容；</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③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内存中的页表返回相应的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值；</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④ 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的有效位是</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，转到异常处理程序；</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⑤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异常处理程序确定内存中的牺牲页，并将其写会到磁盘上（</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⑥</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中调入新的文件并更新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⑦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由于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已经被更新好了，从新发送虚拟地址到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（后面就和命中的过程一样了）</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①CPU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生成虚拟地址；</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②MMU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地址从内存的页表中请求内容；</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③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内存中的页表返回相应的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值；</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④ 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的有效位是</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0</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，转到异常处理程序；</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⑤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异常处理程序确定内存中的牺牲页，并将其写会到磁盘上（</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⑥</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pagefile.sys</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中调入新的文件并更新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⑦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由于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已经被更新好了，从新发送虚拟地址到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（后面就和命中的过程一样了）</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高速缓存被发明出来的一个重要原因就是提高对内存的访问速度，我们来看看加入高速缓存后的访问示意图：高速缓存被放在存储器和</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en-US"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）之间，可以缓存页表条目。当</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发送一个</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请求的时候，优先从高速缓存中寻找相应的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值，如果命中直接返回给</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，如果不命中从内存中获得并发送到高速缓存，再由高速缓存返回到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。（高速缓存使用的是物理寻址，不涉及地址保护问题，因为</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已经加入了保护标识位）</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TLB</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是一个小的、虚拟寻址的缓存，其中每一行都保存一个</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块，高度相连。主要是提高虚拟地址到物理地址的翻译速度。大致范围示意图如下：</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说明：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①CPU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生成一个虚拟地址并发送到</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② ③MMU</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从</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TLB</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中获取相应的</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PTE④</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翻译成相应的物理地址后从内存中请求内容；</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⑤ </a:t>
            </a:r>
            <a:r>
              <a:rPr lang="zh-CN" altLang="en-US"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数据从内存返回给</a:t>
            </a:r>
            <a:r>
              <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CPU</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我们来分析一下单级页表的弱势之处，然后指出改进的方法。我们双击图标运行一个程序的时候，在单级页表模式下，其实是在内存中为这个程序创建了一个页表，使得程序有了独立的地址空间。我们以</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32</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位系统</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4GB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地址空间为例，我们将物理内存分割为虚拟的页面，每个页面保存</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4KB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大小的内容，这样我们总共需要</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1048576</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个页面，才能瓜分所有的</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4GB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空间。那么我们的页表要能够完成所有物理内存的映射，就必须要</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1048576</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个页表项，由于每个页表项占用</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的空间，那么我们这个页表就需要占用</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4194304B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4M</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）的内存空间，每个进程都有这样的一个</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4M</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的页表占用着内存空间，才能完成映射。</a:t>
            </a:r>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我们加入分级的思想以后，每一级的页表就都只有</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4KB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的大小，数量也有原来的</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1048576</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变成了</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1024</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个，两级相乘其实表示的数量还是原来那么多。上图所示，一级页表每条</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负责映射二级页表</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1024</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个</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项，二级页表的每个</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在映射虚拟存储器中</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4KB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大小的位置。也就是说一级页表每条</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负责映射一块</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4M</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大小的空间，而一级页表总共有</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1024</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个页表项，也就能用来映射完成所有物理内存空间。这样做的好处是，如果一级页表中有未被分配的项目，那么这条</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PTE</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直接设置成</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null</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，不指向任何二级列表，也就不再占用空间。还有一个好处是不是所有的二级列表都需要常驻内存，每个进程只需要在内存中建立一级页表（</a:t>
            </a:r>
            <a:r>
              <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4kb</a:t>
            </a:r>
            <a:r>
              <a:rPr lang="zh-CN" altLang="en-US"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）大小，二级列表按需要的时候创建调入，这样就更省了。</a:t>
            </a:r>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sz="1000"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endParaRPr lang="zh-CN" altLang="zh-CN" b="1" dirty="0">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p:cNvSpPr>
          <p:nvPr>
            <p:ph type="sldImg"/>
          </p:nvPr>
        </p:nvSpPr>
        <p:spPr>
          <a:ln>
            <a:miter lim="800000"/>
          </a:ln>
        </p:spPr>
      </p:sp>
      <p:sp>
        <p:nvSpPr>
          <p:cNvPr id="58370" name="文本占位符 2"/>
          <p:cNvSpPr>
            <a:spLocks noGrp="1"/>
          </p:cNvSpPr>
          <p:nvPr>
            <p:ph type="body"/>
          </p:nvPr>
        </p:nvSpPr>
        <p:spPr/>
        <p:txBody>
          <a:bodyPr wrap="square" lIns="91440" tIns="45720" rIns="91440" bIns="45720" anchor="t" anchorCtr="0"/>
          <a:p>
            <a:pPr lvl="0"/>
            <a:r>
              <a:rPr lang="zh-CN" altLang="en-US" dirty="0"/>
              <a:t>虚拟存储器又叫做虚拟内存，我们现在的操作系统普遍都支持了虚拟内存，这样做是因为我们同时运行着太多的程序了，就目前我电脑的状态来看，我既要打开浏览器，又要听歌，可能同时还登陆的有QQ，如果不使用虚拟内存4G的内存空间很快就会被耗尽；而一旦没有了内存空间，其他程序就无法加载了。虚拟内存的出现就是为了解决这个问题，当一个程序开始运行的时候，其实是为每个程序单独创建了一个页表（这个以后讲），只将一部分放入内存中，以后根据实际的需要随时从硬盘中调入内容。当然虚拟内存不仅仅只有这个功能，我们的操作系统也是在内存中运行着的，虚拟内存同时还提供了一种保护，这样做其他进程就不会损坏掉系统的内存空间。那么虚拟内存是如何实现的呢？</a:t>
            </a:r>
            <a:endParaRPr lang="zh-CN" altLang="en-US" dirty="0"/>
          </a:p>
          <a:p>
            <a:pPr lvl="0"/>
            <a:endParaRPr lang="zh-CN" altLang="en-US" dirty="0"/>
          </a:p>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en-US" altLang="zh-CN"/>
              <a:t>Core i7</a:t>
            </a:r>
            <a:r>
              <a:rPr lang="zh-CN" altLang="en-US"/>
              <a:t>（虚拟地址</a:t>
            </a:r>
            <a:r>
              <a:rPr lang="en-US" altLang="zh-CN"/>
              <a:t>48</a:t>
            </a:r>
            <a:r>
              <a:rPr lang="zh-CN" altLang="en-US"/>
              <a:t>位，物理地址</a:t>
            </a:r>
            <a:r>
              <a:rPr lang="en-US" altLang="zh-CN"/>
              <a:t>52</a:t>
            </a:r>
            <a:r>
              <a:rPr lang="zh-CN" altLang="en-US"/>
              <a:t>位）采用</a:t>
            </a:r>
            <a:r>
              <a:rPr lang="en-US" altLang="zh-CN"/>
              <a:t>4</a:t>
            </a:r>
            <a:r>
              <a:rPr lang="zh-CN" altLang="en-US"/>
              <a:t>级页表层次结构，</a:t>
            </a:r>
            <a:r>
              <a:rPr lang="en-US" altLang="zh-CN"/>
              <a:t>CPU</a:t>
            </a:r>
            <a:r>
              <a:rPr lang="zh-CN" altLang="en-US"/>
              <a:t>产生的虚拟地址，如果命中由</a:t>
            </a:r>
            <a:r>
              <a:rPr lang="en-US" altLang="zh-CN"/>
              <a:t>TLB</a:t>
            </a:r>
            <a:r>
              <a:rPr lang="zh-CN" altLang="en-US"/>
              <a:t>生成物理地址，如果不命中后通过</a:t>
            </a:r>
            <a:r>
              <a:rPr lang="en-US" altLang="zh-CN"/>
              <a:t>4</a:t>
            </a:r>
            <a:r>
              <a:rPr lang="zh-CN" altLang="en-US"/>
              <a:t>级页表生成物理地址。物理地址如果命中优先从</a:t>
            </a:r>
            <a:r>
              <a:rPr lang="en-US" altLang="zh-CN"/>
              <a:t>L1</a:t>
            </a:r>
            <a:r>
              <a:rPr lang="zh-CN" altLang="en-US"/>
              <a:t>高速缓存中获取数据，如果不命中再从主存中获取结果，最后传递给</a:t>
            </a:r>
            <a:r>
              <a:rPr lang="en-US" altLang="zh-CN"/>
              <a:t>CPU</a:t>
            </a:r>
            <a:endParaRPr lang="en-US" altLang="zh-CN"/>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p:cNvSpPr>
          <p:nvPr>
            <p:ph type="sldImg"/>
          </p:nvPr>
        </p:nvSpPr>
        <p:spPr>
          <a:ln>
            <a:miter lim="800000"/>
          </a:ln>
        </p:spPr>
      </p:sp>
      <p:sp>
        <p:nvSpPr>
          <p:cNvPr id="60418" name="文本占位符 2"/>
          <p:cNvSpPr>
            <a:spLocks noGrp="1"/>
          </p:cNvSpPr>
          <p:nvPr>
            <p:ph type="body"/>
          </p:nvPr>
        </p:nvSpPr>
        <p:spPr/>
        <p:txBody>
          <a:bodyPr wrap="square" lIns="91440" tIns="45720" rIns="91440" bIns="45720" anchor="t" anchorCtr="0"/>
          <a:p>
            <a:pPr lvl="0"/>
            <a:r>
              <a:rPr lang="zh-CN" altLang="en-US" dirty="0"/>
              <a:t>虚拟内存主要是一种地址扩展技术，主要是建立和管理两套地址系统：物理地址和虚拟地址。由虚拟地址空间（硬盘上）装入进程，其实际执行是在物理地址空间（内存上）承载进程的执行。虚拟地址空间比物理地址空间要大的多，操作系统同时承担着管理者两套地址空间的转换。我们来看看什么是物理寻址：</a:t>
            </a: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a:t>页表翻译：</a:t>
            </a:r>
            <a:r>
              <a:rPr lang="zh-CN" altLang="en-US"/>
              <a:t>四级页表将虚拟地址翻译成物理地址的过程也相当简单，</a:t>
            </a:r>
            <a:r>
              <a:rPr lang="en-US" altLang="zh-CN"/>
              <a:t>36</a:t>
            </a:r>
            <a:r>
              <a:rPr lang="zh-CN" altLang="en-US"/>
              <a:t>位的虚拟地址被分割成</a:t>
            </a:r>
            <a:r>
              <a:rPr lang="en-US" altLang="zh-CN"/>
              <a:t>4</a:t>
            </a:r>
            <a:r>
              <a:rPr lang="zh-CN" altLang="en-US"/>
              <a:t>个</a:t>
            </a:r>
            <a:r>
              <a:rPr lang="en-US" altLang="zh-CN"/>
              <a:t>9</a:t>
            </a:r>
            <a:r>
              <a:rPr lang="zh-CN" altLang="en-US"/>
              <a:t>位的片。</a:t>
            </a:r>
            <a:r>
              <a:rPr lang="en-US" altLang="zh-CN"/>
              <a:t>VPN1</a:t>
            </a:r>
            <a:r>
              <a:rPr lang="zh-CN" altLang="en-US"/>
              <a:t>有一个到</a:t>
            </a:r>
            <a:r>
              <a:rPr lang="en-US" altLang="zh-CN"/>
              <a:t>L1 PTE</a:t>
            </a:r>
            <a:r>
              <a:rPr lang="zh-CN" altLang="en-US"/>
              <a:t>的偏移量；找到这个</a:t>
            </a:r>
            <a:r>
              <a:rPr lang="en-US" altLang="zh-CN"/>
              <a:t>PTE</a:t>
            </a:r>
            <a:r>
              <a:rPr lang="zh-CN" altLang="en-US"/>
              <a:t>以后又会包含到</a:t>
            </a:r>
            <a:r>
              <a:rPr lang="en-US" altLang="zh-CN"/>
              <a:t>L2</a:t>
            </a:r>
            <a:r>
              <a:rPr lang="zh-CN" altLang="en-US"/>
              <a:t>页表的基础地址；</a:t>
            </a:r>
            <a:r>
              <a:rPr lang="en-US" altLang="zh-CN"/>
              <a:t>VPN2</a:t>
            </a:r>
            <a:r>
              <a:rPr lang="zh-CN" altLang="en-US"/>
              <a:t>包含一个到</a:t>
            </a:r>
            <a:r>
              <a:rPr lang="en-US" altLang="zh-CN"/>
              <a:t>L2PTE</a:t>
            </a:r>
            <a:r>
              <a:rPr lang="zh-CN" altLang="en-US"/>
              <a:t>的偏移量；找到这个</a:t>
            </a:r>
            <a:r>
              <a:rPr lang="en-US" altLang="zh-CN"/>
              <a:t>PTE</a:t>
            </a:r>
            <a:r>
              <a:rPr lang="zh-CN" altLang="en-US"/>
              <a:t>以后又会包含到</a:t>
            </a:r>
            <a:r>
              <a:rPr lang="en-US" altLang="zh-CN"/>
              <a:t>L3</a:t>
            </a:r>
            <a:r>
              <a:rPr lang="zh-CN" altLang="en-US"/>
              <a:t>页表的基础地址；</a:t>
            </a:r>
            <a:r>
              <a:rPr lang="en-US" altLang="zh-CN"/>
              <a:t>VPN3</a:t>
            </a:r>
            <a:r>
              <a:rPr lang="zh-CN" altLang="en-US"/>
              <a:t>包含一个到</a:t>
            </a:r>
            <a:r>
              <a:rPr lang="en-US" altLang="zh-CN"/>
              <a:t>L3PTE</a:t>
            </a:r>
            <a:r>
              <a:rPr lang="zh-CN" altLang="en-US"/>
              <a:t>的偏移量，找到这个</a:t>
            </a:r>
            <a:r>
              <a:rPr lang="en-US" altLang="zh-CN"/>
              <a:t>PTE</a:t>
            </a:r>
            <a:r>
              <a:rPr lang="zh-CN" altLang="en-US"/>
              <a:t>以后又会包含到</a:t>
            </a:r>
            <a:r>
              <a:rPr lang="en-US" altLang="zh-CN"/>
              <a:t>L4</a:t>
            </a:r>
            <a:r>
              <a:rPr lang="zh-CN" altLang="en-US"/>
              <a:t>页表的基础地址；</a:t>
            </a:r>
            <a:r>
              <a:rPr lang="en-US" altLang="zh-CN"/>
              <a:t>VPN4</a:t>
            </a:r>
            <a:r>
              <a:rPr lang="zh-CN" altLang="en-US"/>
              <a:t>包含一个到</a:t>
            </a:r>
            <a:r>
              <a:rPr lang="en-US" altLang="zh-CN"/>
              <a:t>L4PTE</a:t>
            </a:r>
            <a:r>
              <a:rPr lang="zh-CN" altLang="en-US"/>
              <a:t>的偏移量，找到这个</a:t>
            </a:r>
            <a:r>
              <a:rPr lang="en-US" altLang="zh-CN"/>
              <a:t>PTE</a:t>
            </a:r>
            <a:r>
              <a:rPr lang="zh-CN" altLang="en-US"/>
              <a:t>以后就是相应的</a:t>
            </a:r>
            <a:r>
              <a:rPr lang="en-US" altLang="zh-CN"/>
              <a:t>PPN</a:t>
            </a:r>
            <a:r>
              <a:rPr lang="zh-CN" altLang="en-US"/>
              <a:t>（物理页号）。</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r>
              <a:rPr lang="zh-CN" altLang="en-US"/>
              <a:t>一个单独的</a:t>
            </a:r>
            <a:r>
              <a:rPr lang="en-US" altLang="zh-CN"/>
              <a:t>Linux</a:t>
            </a:r>
            <a:r>
              <a:rPr lang="zh-CN" altLang="en-US"/>
              <a:t>系统进程虚拟存储主要分为：</a:t>
            </a:r>
            <a:r>
              <a:rPr lang="zh-CN" altLang="en-US" b="1"/>
              <a:t>内核虚拟存储器</a:t>
            </a:r>
            <a:r>
              <a:rPr lang="zh-CN" altLang="en-US"/>
              <a:t>和</a:t>
            </a:r>
            <a:r>
              <a:rPr lang="zh-CN" altLang="en-US" b="1"/>
              <a:t>进程虚拟存储器</a:t>
            </a:r>
            <a:r>
              <a:rPr lang="zh-CN" altLang="en-US"/>
              <a:t>。</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a:t>内核虚拟存储器：</a:t>
            </a:r>
            <a:endParaRPr lang="zh-CN" altLang="en-US" b="1"/>
          </a:p>
          <a:p>
            <a:pPr lvl="0"/>
            <a:r>
              <a:rPr lang="zh-CN" altLang="en-US"/>
              <a:t>由下往上是内核的代码和数据结构，是每个进程共享的数据结构和代码；</a:t>
            </a:r>
            <a:endParaRPr lang="zh-CN" altLang="en-US"/>
          </a:p>
          <a:p>
            <a:pPr lvl="0"/>
            <a:r>
              <a:rPr lang="zh-CN" altLang="en-US"/>
              <a:t>再往上是一组连续的虚拟页面映射到相应的物理页面的物理存储器，大小同主存一样大，提供很方便访问物理页面的任何位置；</a:t>
            </a:r>
            <a:endParaRPr lang="zh-CN" altLang="en-US"/>
          </a:p>
          <a:p>
            <a:pPr lvl="0"/>
            <a:r>
              <a:rPr lang="zh-CN" altLang="en-US"/>
              <a:t>最后是每个进程不同的是页表、</a:t>
            </a:r>
            <a:r>
              <a:rPr lang="en-US" altLang="zh-CN"/>
              <a:t>task</a:t>
            </a:r>
            <a:r>
              <a:rPr lang="zh-CN" altLang="en-US"/>
              <a:t>结构。 </a:t>
            </a:r>
            <a:r>
              <a:rPr lang="en-US" altLang="zh-CN"/>
              <a:t>mm</a:t>
            </a:r>
            <a:r>
              <a:rPr lang="zh-CN" altLang="en-US"/>
              <a:t>结构（虚存的当前状态）、内核栈等。</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a:t>区域</a:t>
            </a:r>
            <a:r>
              <a:rPr lang="zh-CN" altLang="en-US"/>
              <a:t>就是我们通常说的段，</a:t>
            </a:r>
            <a:r>
              <a:rPr lang="en-US" altLang="zh-CN"/>
              <a:t>text</a:t>
            </a:r>
            <a:r>
              <a:rPr lang="zh-CN" altLang="en-US"/>
              <a:t>、</a:t>
            </a:r>
            <a:r>
              <a:rPr lang="en-US" altLang="zh-CN"/>
              <a:t>data</a:t>
            </a:r>
            <a:r>
              <a:rPr lang="zh-CN" altLang="en-US"/>
              <a:t>、</a:t>
            </a:r>
            <a:r>
              <a:rPr lang="en-US" altLang="zh-CN" err="1"/>
              <a:t>bss</a:t>
            </a:r>
            <a:r>
              <a:rPr lang="zh-CN" altLang="en-US"/>
              <a:t>都是不同的区域，这些区域是被分为连续的片。每个虚拟页面都在不同的段中，不属于某个段的虚拟页面是不存在的，且不能被使用。</a:t>
            </a:r>
            <a:endParaRPr lang="zh-CN" altLang="en-US"/>
          </a:p>
          <a:p>
            <a:pPr lvl="0"/>
            <a:endParaRPr lang="zh-CN" altLang="en-US"/>
          </a:p>
          <a:p>
            <a:pPr lvl="0"/>
            <a:r>
              <a:rPr lang="en-US" altLang="zh-CN" err="1"/>
              <a:t>task_struct</a:t>
            </a:r>
            <a:r>
              <a:rPr lang="zh-CN" altLang="en-US"/>
              <a:t>：位于内核虚拟存储器中，对于每个进程的都不同的</a:t>
            </a:r>
            <a:r>
              <a:rPr lang="zh-CN" altLang="en-US" b="1"/>
              <a:t>内核数据结构</a:t>
            </a:r>
            <a:r>
              <a:rPr lang="zh-CN" altLang="en-US"/>
              <a:t>，包含运行该进程所需要的基本信息（</a:t>
            </a:r>
            <a:r>
              <a:rPr lang="en-US" altLang="zh-CN"/>
              <a:t>PID</a:t>
            </a:r>
            <a:r>
              <a:rPr lang="zh-CN" altLang="en-US"/>
              <a:t>、可执行文件名称、程序计数器等）。</a:t>
            </a:r>
            <a:endParaRPr lang="zh-CN" altLang="en-US"/>
          </a:p>
          <a:p>
            <a:pPr lvl="0"/>
            <a:endParaRPr lang="zh-CN" altLang="en-US"/>
          </a:p>
          <a:p>
            <a:pPr lvl="0"/>
            <a:r>
              <a:rPr lang="zh-CN" altLang="en-US"/>
              <a:t>这个结构中有一个</a:t>
            </a:r>
            <a:r>
              <a:rPr lang="en-US" altLang="zh-CN"/>
              <a:t>mm</a:t>
            </a:r>
            <a:r>
              <a:rPr lang="zh-CN" altLang="en-US"/>
              <a:t>字段（虚存状态），指向的</a:t>
            </a:r>
            <a:r>
              <a:rPr lang="en-US" altLang="zh-CN" err="1"/>
              <a:t>mm_struct</a:t>
            </a:r>
            <a:r>
              <a:rPr lang="zh-CN" altLang="en-US"/>
              <a:t>，包含感兴趣的</a:t>
            </a:r>
            <a:r>
              <a:rPr lang="en-US" altLang="zh-CN"/>
              <a:t>2</a:t>
            </a:r>
            <a:r>
              <a:rPr lang="zh-CN" altLang="en-US"/>
              <a:t>个： </a:t>
            </a:r>
            <a:r>
              <a:rPr lang="en-US" altLang="zh-CN" err="1"/>
              <a:t>pgd</a:t>
            </a:r>
            <a:r>
              <a:rPr lang="zh-CN" altLang="en-US"/>
              <a:t>和</a:t>
            </a:r>
            <a:r>
              <a:rPr lang="en-US" altLang="zh-CN" err="1"/>
              <a:t>mmap</a:t>
            </a:r>
            <a:r>
              <a:rPr lang="zh-CN" altLang="en-US"/>
              <a:t>。</a:t>
            </a:r>
            <a:r>
              <a:rPr lang="en-US" altLang="zh-CN" b="1" err="1"/>
              <a:t>pgd</a:t>
            </a:r>
            <a:r>
              <a:rPr lang="zh-CN" altLang="en-US" b="1"/>
              <a:t>是一级页表的基地址</a:t>
            </a:r>
            <a:r>
              <a:rPr lang="zh-CN" altLang="en-US"/>
              <a:t>，</a:t>
            </a:r>
            <a:r>
              <a:rPr lang="en-US" altLang="zh-CN" b="1" err="1"/>
              <a:t>mmap</a:t>
            </a:r>
            <a:r>
              <a:rPr lang="zh-CN" altLang="en-US" b="1"/>
              <a:t>指向的是一个</a:t>
            </a:r>
            <a:r>
              <a:rPr lang="en-US" altLang="zh-CN" b="1" err="1"/>
              <a:t>vm_area_structs</a:t>
            </a:r>
            <a:r>
              <a:rPr lang="zh-CN" altLang="en-US" b="1"/>
              <a:t>的链表；每个该链表</a:t>
            </a:r>
            <a:r>
              <a:rPr lang="en-US" altLang="zh-CN" b="1" err="1"/>
              <a:t>vm_area_struct</a:t>
            </a:r>
            <a:r>
              <a:rPr lang="zh-CN" altLang="en-US" b="1"/>
              <a:t>描述的是当前虚拟地址空间的一个段（</a:t>
            </a:r>
            <a:r>
              <a:rPr lang="en-US" altLang="zh-CN" b="1"/>
              <a:t>text</a:t>
            </a:r>
            <a:r>
              <a:rPr lang="zh-CN" altLang="en-US" b="1"/>
              <a:t>、</a:t>
            </a:r>
            <a:r>
              <a:rPr lang="en-US" altLang="zh-CN" b="1"/>
              <a:t>data</a:t>
            </a:r>
            <a:r>
              <a:rPr lang="zh-CN" altLang="en-US" b="1"/>
              <a:t>、</a:t>
            </a:r>
            <a:r>
              <a:rPr lang="en-US" altLang="zh-CN" b="1" err="1"/>
              <a:t>bss</a:t>
            </a:r>
            <a:r>
              <a:rPr lang="zh-CN" altLang="en-US" b="1"/>
              <a:t>等）</a:t>
            </a:r>
            <a:endParaRPr lang="zh-CN" altLang="en-US" b="1"/>
          </a:p>
          <a:p>
            <a:pPr lvl="0"/>
            <a:endParaRPr lang="zh-CN" altLang="en-US" b="1"/>
          </a:p>
          <a:p>
            <a:pPr lvl="0"/>
            <a:r>
              <a:rPr lang="zh-CN" altLang="en-US" b="1"/>
              <a:t>其中</a:t>
            </a:r>
            <a:r>
              <a:rPr lang="en-US" altLang="zh-CN" b="1" err="1"/>
              <a:t>vm_strat</a:t>
            </a:r>
            <a:r>
              <a:rPr lang="zh-CN" altLang="en-US" b="1"/>
              <a:t>是段开始的地方，</a:t>
            </a:r>
            <a:r>
              <a:rPr lang="en-US" altLang="zh-CN" b="1" err="1"/>
              <a:t>vm_end</a:t>
            </a:r>
            <a:r>
              <a:rPr lang="zh-CN" altLang="en-US" b="1"/>
              <a:t>是段结束的地方。</a:t>
            </a:r>
            <a:endParaRPr lang="zh-CN" altLang="en-US" b="1"/>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en-US" altLang="zh-CN" b="1"/>
              <a:t>Linux</a:t>
            </a:r>
            <a:r>
              <a:rPr lang="zh-CN" altLang="en-US" b="1"/>
              <a:t>缺页异常处理：</a:t>
            </a:r>
            <a:endParaRPr lang="zh-CN" altLang="en-US" b="1"/>
          </a:p>
          <a:p>
            <a:pPr lvl="0"/>
            <a:r>
              <a:rPr lang="en-US" altLang="zh-CN" b="1"/>
              <a:t>1&gt; </a:t>
            </a:r>
            <a:r>
              <a:rPr lang="zh-CN" altLang="en-US" b="1"/>
              <a:t>访问地址非法（段错误）：</a:t>
            </a:r>
            <a:r>
              <a:rPr lang="zh-CN" altLang="en-US"/>
              <a:t>缺页处理程序只需要将这个地址</a:t>
            </a:r>
            <a:r>
              <a:rPr lang="en-US" altLang="zh-CN"/>
              <a:t>A</a:t>
            </a:r>
            <a:r>
              <a:rPr lang="zh-CN" altLang="en-US"/>
              <a:t>与</a:t>
            </a:r>
            <a:r>
              <a:rPr lang="en-US" altLang="zh-CN" err="1"/>
              <a:t>vm_area_struct</a:t>
            </a:r>
            <a:r>
              <a:rPr lang="zh-CN" altLang="en-US"/>
              <a:t>链表中的每个元素的</a:t>
            </a:r>
            <a:r>
              <a:rPr lang="en-US" altLang="zh-CN"/>
              <a:t>start</a:t>
            </a:r>
            <a:r>
              <a:rPr lang="zh-CN" altLang="en-US"/>
              <a:t>和</a:t>
            </a:r>
            <a:r>
              <a:rPr lang="en-US" altLang="zh-CN"/>
              <a:t>end</a:t>
            </a:r>
            <a:r>
              <a:rPr lang="zh-CN" altLang="en-US"/>
              <a:t>数据比较，如果都没有的话，表示该地址不在相应的段中。就是一个段错误。</a:t>
            </a:r>
            <a:endParaRPr lang="zh-CN" altLang="en-US"/>
          </a:p>
          <a:p>
            <a:pPr lvl="0"/>
            <a:r>
              <a:rPr lang="en-US" altLang="zh-CN" b="1"/>
              <a:t>2&gt; </a:t>
            </a:r>
            <a:r>
              <a:rPr lang="zh-CN" altLang="en-US" b="1"/>
              <a:t>保护异常（写异常）：</a:t>
            </a:r>
            <a:r>
              <a:rPr lang="en-US" altLang="zh-CN" err="1"/>
              <a:t>vm_area_struct</a:t>
            </a:r>
            <a:r>
              <a:rPr lang="zh-CN" altLang="en-US"/>
              <a:t>中的</a:t>
            </a:r>
            <a:r>
              <a:rPr lang="en-US" altLang="zh-CN" err="1"/>
              <a:t>vm_prot</a:t>
            </a:r>
            <a:r>
              <a:rPr lang="zh-CN" altLang="en-US"/>
              <a:t>结构是包含了所有页面的读写权限，所以当对只有读权限的文本内容写入数据的时候，就会引发保护异常。</a:t>
            </a:r>
            <a:endParaRPr lang="zh-CN" altLang="en-US"/>
          </a:p>
          <a:p>
            <a:pPr lvl="0"/>
            <a:r>
              <a:rPr lang="en-US" altLang="zh-CN" b="1"/>
              <a:t>3&gt;</a:t>
            </a:r>
            <a:r>
              <a:rPr lang="zh-CN" altLang="en-US" b="1"/>
              <a:t>正常缺页。</a:t>
            </a:r>
            <a:r>
              <a:rPr lang="zh-CN" altLang="en-US"/>
              <a:t>也就是相应的页面不在物理内存的时候，缺页程序就会锁定一个牺牲页面，将它的内容与实际需要的内容交换过来，当缺页程序返回的时候就可以正常的访问了。</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a:t>存储器映射是通过将磁盘上的一个文件与虚拟存储器中的一个区域关联起来的过程。</a:t>
            </a:r>
            <a:endParaRPr lang="zh-CN" altLang="en-US" b="1"/>
          </a:p>
          <a:p>
            <a:pPr lvl="0"/>
            <a:endParaRPr lang="zh-CN" altLang="en-US"/>
          </a:p>
          <a:p>
            <a:pPr lvl="0"/>
            <a:r>
              <a:rPr lang="zh-CN" altLang="en-US" b="1"/>
              <a:t>共享对象：一</a:t>
            </a:r>
            <a:r>
              <a:rPr lang="zh-CN" altLang="en-US"/>
              <a:t>个对象被映射到虚拟存储器的一个区域，这个区域要么是</a:t>
            </a:r>
            <a:r>
              <a:rPr lang="zh-CN" altLang="en-US" b="1"/>
              <a:t>共享对象</a:t>
            </a:r>
            <a:r>
              <a:rPr lang="zh-CN" altLang="en-US"/>
              <a:t>，要么是</a:t>
            </a:r>
            <a:r>
              <a:rPr lang="zh-CN" altLang="en-US" b="1"/>
              <a:t>私有对象</a:t>
            </a:r>
            <a:r>
              <a:rPr lang="zh-CN" altLang="en-US"/>
              <a:t>。如果一个进程</a:t>
            </a:r>
            <a:r>
              <a:rPr lang="en-US" altLang="zh-CN"/>
              <a:t>A</a:t>
            </a:r>
            <a:r>
              <a:rPr lang="zh-CN" altLang="en-US"/>
              <a:t>将一个共享对象映射</a:t>
            </a:r>
            <a:r>
              <a:rPr lang="en-US" altLang="zh-CN"/>
              <a:t>X</a:t>
            </a:r>
            <a:r>
              <a:rPr lang="zh-CN" altLang="en-US"/>
              <a:t>到了它的虚拟存储器中，那么对于也把这个共享对象</a:t>
            </a:r>
            <a:r>
              <a:rPr lang="en-US" altLang="zh-CN"/>
              <a:t>X</a:t>
            </a:r>
            <a:r>
              <a:rPr lang="zh-CN" altLang="en-US"/>
              <a:t>映射了的其他进程而言，进程</a:t>
            </a:r>
            <a:r>
              <a:rPr lang="en-US" altLang="zh-CN"/>
              <a:t>A</a:t>
            </a:r>
            <a:r>
              <a:rPr lang="zh-CN" altLang="en-US"/>
              <a:t>对共享对象</a:t>
            </a:r>
            <a:r>
              <a:rPr lang="en-US" altLang="zh-CN"/>
              <a:t>X</a:t>
            </a:r>
            <a:r>
              <a:rPr lang="zh-CN" altLang="en-US"/>
              <a:t>的任何读写操作都是可见的。下图是进程</a:t>
            </a:r>
            <a:r>
              <a:rPr lang="en-US" altLang="zh-CN"/>
              <a:t>1</a:t>
            </a:r>
            <a:r>
              <a:rPr lang="zh-CN" altLang="en-US"/>
              <a:t>和进程</a:t>
            </a:r>
            <a:r>
              <a:rPr lang="en-US" altLang="zh-CN"/>
              <a:t>2</a:t>
            </a:r>
            <a:r>
              <a:rPr lang="zh-CN" altLang="en-US"/>
              <a:t>映射了共享区域的图例：</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b="1"/>
              <a:t>私有对象：即使是私有对象在物理存储器上也是同一个区域，如下图进程</a:t>
            </a:r>
            <a:r>
              <a:rPr lang="en-US" altLang="zh-CN" b="1"/>
              <a:t>1</a:t>
            </a:r>
            <a:r>
              <a:rPr lang="zh-CN" altLang="en-US" b="1"/>
              <a:t>和进程</a:t>
            </a:r>
            <a:r>
              <a:rPr lang="en-US" altLang="zh-CN" b="1"/>
              <a:t>2</a:t>
            </a:r>
            <a:r>
              <a:rPr lang="zh-CN" altLang="en-US" b="1"/>
              <a:t>所映射的私有对象在物理存储器上只是一份拷贝。</a:t>
            </a:r>
            <a:endParaRPr lang="zh-CN" altLang="en-US" b="1"/>
          </a:p>
          <a:p>
            <a:pPr lvl="0"/>
            <a:r>
              <a:rPr lang="zh-CN" altLang="en-US" b="1"/>
              <a:t>每个对象都有唯一的一个文件名，在进程</a:t>
            </a:r>
            <a:r>
              <a:rPr lang="en-US" altLang="zh-CN" b="1"/>
              <a:t>1</a:t>
            </a:r>
            <a:r>
              <a:rPr lang="zh-CN" altLang="en-US" b="1"/>
              <a:t>的虚拟存储器中已经完成了私有对象到存储器的映射；进程</a:t>
            </a:r>
            <a:r>
              <a:rPr lang="en-US" altLang="zh-CN" b="1"/>
              <a:t>2</a:t>
            </a:r>
            <a:r>
              <a:rPr lang="zh-CN" altLang="en-US" b="1"/>
              <a:t>如果要映射这个区域，只需要将页表条目指向已经映射好的物理存储器位置就行了。</a:t>
            </a:r>
            <a:endParaRPr lang="zh-CN" altLang="en-US" b="1"/>
          </a:p>
          <a:p>
            <a:pPr lvl="0"/>
            <a:endParaRPr lang="en-US"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zh-CN" altLang="en-US"/>
              <a:t>如图所示，进程</a:t>
            </a:r>
            <a:r>
              <a:rPr lang="en-US" altLang="zh-CN"/>
              <a:t>1</a:t>
            </a:r>
            <a:r>
              <a:rPr lang="zh-CN" altLang="en-US"/>
              <a:t>和</a:t>
            </a:r>
            <a:r>
              <a:rPr lang="en-US" altLang="zh-CN"/>
              <a:t>2</a:t>
            </a:r>
            <a:r>
              <a:rPr lang="zh-CN" altLang="en-US"/>
              <a:t>将一个私有对象映射到了物理存储器的一个区域并共享这个私有对象。这个对象会被标记为</a:t>
            </a:r>
            <a:r>
              <a:rPr lang="zh-CN" altLang="en-US" b="1"/>
              <a:t>只读</a:t>
            </a:r>
            <a:r>
              <a:rPr lang="zh-CN" altLang="en-US"/>
              <a:t>，当其中一个进程</a:t>
            </a:r>
            <a:r>
              <a:rPr lang="en-US" altLang="zh-CN"/>
              <a:t>2</a:t>
            </a:r>
            <a:r>
              <a:rPr lang="zh-CN" altLang="en-US"/>
              <a:t>确实需要写这个区域的时候，就会引发一个</a:t>
            </a:r>
            <a:r>
              <a:rPr lang="zh-CN" altLang="en-US" b="1"/>
              <a:t>保护故障</a:t>
            </a:r>
            <a:r>
              <a:rPr lang="zh-CN" altLang="en-US"/>
              <a:t>，内核会在物理存储器中创建这个</a:t>
            </a:r>
            <a:r>
              <a:rPr lang="zh-CN" altLang="en-US" b="1"/>
              <a:t>私有对象的一个拷贝，称为写时拷贝</a:t>
            </a:r>
            <a:r>
              <a:rPr lang="zh-CN" altLang="en-US"/>
              <a:t>，更新页面条目使得</a:t>
            </a:r>
            <a:r>
              <a:rPr lang="zh-CN" altLang="en-US" b="1"/>
              <a:t>进程</a:t>
            </a:r>
            <a:r>
              <a:rPr lang="en-US" altLang="zh-CN" b="1"/>
              <a:t>1</a:t>
            </a:r>
            <a:r>
              <a:rPr lang="zh-CN" altLang="en-US"/>
              <a:t>指向这个新的条目。然后把</a:t>
            </a:r>
            <a:r>
              <a:rPr lang="zh-CN" altLang="en-US" b="1"/>
              <a:t>老对象修改为可写权限</a:t>
            </a:r>
            <a:r>
              <a:rPr lang="zh-CN" altLang="en-US"/>
              <a:t>。这样当保护故障程序返回的时候，</a:t>
            </a:r>
            <a:r>
              <a:rPr lang="en-US" altLang="zh-CN"/>
              <a:t>CPU</a:t>
            </a:r>
            <a:r>
              <a:rPr lang="zh-CN" altLang="en-US"/>
              <a:t>从新执行写的操作就不会出错了。</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en-US" altLang="zh-CN" b="1"/>
              <a:t>Fork: </a:t>
            </a:r>
            <a:r>
              <a:rPr lang="zh-CN" altLang="en-US"/>
              <a:t>当当前进程调用</a:t>
            </a:r>
            <a:r>
              <a:rPr lang="en-US" altLang="zh-CN"/>
              <a:t>fork</a:t>
            </a:r>
            <a:r>
              <a:rPr lang="zh-CN" altLang="en-US"/>
              <a:t>函数的时候，内核为新进程创建各种数据结构，并分配</a:t>
            </a:r>
            <a:r>
              <a:rPr lang="en-US" altLang="zh-CN"/>
              <a:t>PID</a:t>
            </a:r>
            <a:r>
              <a:rPr lang="zh-CN" altLang="en-US"/>
              <a:t>。为了给新进程创建一个虚拟存储器，它创建的当前进程的</a:t>
            </a:r>
            <a:r>
              <a:rPr lang="en-US" altLang="zh-CN" err="1"/>
              <a:t>mm_struct</a:t>
            </a:r>
            <a:r>
              <a:rPr lang="zh-CN" altLang="en-US"/>
              <a:t>、区域结构和页表的一个拷贝，内核为两个进程的每个页表标记为</a:t>
            </a:r>
            <a:r>
              <a:rPr lang="zh-CN" altLang="en-US" b="1"/>
              <a:t>只读</a:t>
            </a:r>
            <a:r>
              <a:rPr lang="zh-CN" altLang="en-US"/>
              <a:t>，并将每个区域标记为</a:t>
            </a:r>
            <a:r>
              <a:rPr lang="zh-CN" altLang="en-US" b="1"/>
              <a:t>私有的写时拷贝</a:t>
            </a:r>
            <a:r>
              <a:rPr lang="zh-CN" altLang="en-US"/>
              <a:t>。这样当</a:t>
            </a:r>
            <a:r>
              <a:rPr lang="en-US" altLang="zh-CN"/>
              <a:t>fork</a:t>
            </a:r>
            <a:r>
              <a:rPr lang="zh-CN" altLang="en-US"/>
              <a:t>函数返回的时候，新进程的虚拟存储器和当前进程的虚拟存储器刚好相同。任何一个进程进行写操作的时候，才会创建新的页面。</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a:p>
            <a:pPr lvl="0"/>
            <a:r>
              <a:rPr lang="en-US" altLang="zh-CN"/>
              <a:t>1&gt; </a:t>
            </a:r>
            <a:r>
              <a:rPr lang="zh-CN" altLang="en-US"/>
              <a:t>删除已存在的用户区域；</a:t>
            </a:r>
            <a:endParaRPr lang="zh-CN" altLang="en-US"/>
          </a:p>
          <a:p>
            <a:pPr lvl="0"/>
            <a:r>
              <a:rPr lang="en-US" altLang="zh-CN"/>
              <a:t>2&gt; </a:t>
            </a:r>
            <a:r>
              <a:rPr lang="zh-CN" altLang="en-US" b="1"/>
              <a:t>映射私有区域</a:t>
            </a:r>
            <a:r>
              <a:rPr lang="en-US" altLang="zh-CN"/>
              <a:t>:</a:t>
            </a:r>
            <a:r>
              <a:rPr lang="zh-CN" altLang="en-US"/>
              <a:t>所有的</a:t>
            </a:r>
            <a:r>
              <a:rPr lang="en-US" altLang="zh-CN"/>
              <a:t>.text</a:t>
            </a:r>
            <a:r>
              <a:rPr lang="zh-CN" altLang="en-US"/>
              <a:t>、</a:t>
            </a:r>
            <a:r>
              <a:rPr lang="en-US" altLang="zh-CN"/>
              <a:t>.data</a:t>
            </a:r>
            <a:r>
              <a:rPr lang="zh-CN" altLang="en-US"/>
              <a:t>、</a:t>
            </a:r>
            <a:r>
              <a:rPr lang="en-US" altLang="zh-CN"/>
              <a:t>.</a:t>
            </a:r>
            <a:r>
              <a:rPr lang="en-US" altLang="zh-CN" err="1"/>
              <a:t>bss</a:t>
            </a:r>
            <a:r>
              <a:rPr lang="zh-CN" altLang="en-US"/>
              <a:t>区域都是新创建的，这些区域是私有的、写时拷贝。</a:t>
            </a:r>
            <a:r>
              <a:rPr lang="en-US" altLang="zh-CN"/>
              <a:t>.</a:t>
            </a:r>
            <a:r>
              <a:rPr lang="en-US" altLang="zh-CN" err="1"/>
              <a:t>bss</a:t>
            </a:r>
            <a:r>
              <a:rPr lang="zh-CN" altLang="en-US"/>
              <a:t>是匿名文件区域，初始化为二进制</a:t>
            </a:r>
            <a:r>
              <a:rPr lang="en-US" altLang="zh-CN"/>
              <a:t>0</a:t>
            </a:r>
            <a:r>
              <a:rPr lang="zh-CN" altLang="en-US"/>
              <a:t>，栈、堆也都是初始化为</a:t>
            </a:r>
            <a:r>
              <a:rPr lang="en-US" altLang="zh-CN"/>
              <a:t>0.</a:t>
            </a:r>
            <a:endParaRPr lang="en-US" altLang="zh-CN"/>
          </a:p>
          <a:p>
            <a:pPr lvl="0"/>
            <a:r>
              <a:rPr lang="en-US" altLang="zh-CN"/>
              <a:t>3&gt; </a:t>
            </a:r>
            <a:r>
              <a:rPr lang="zh-CN" altLang="en-US" b="1"/>
              <a:t>映射共享区域</a:t>
            </a:r>
            <a:r>
              <a:rPr lang="en-US" altLang="zh-CN"/>
              <a:t>:</a:t>
            </a:r>
            <a:r>
              <a:rPr lang="zh-CN" altLang="en-US"/>
              <a:t>这些共享区域是动态链接到程序然后映射到虚拟地址空间的共享区域。</a:t>
            </a:r>
            <a:endParaRPr lang="zh-CN" altLang="en-US"/>
          </a:p>
          <a:p>
            <a:pPr lvl="0"/>
            <a:r>
              <a:rPr lang="en-US" altLang="zh-CN"/>
              <a:t>4&gt;</a:t>
            </a:r>
            <a:r>
              <a:rPr lang="zh-CN" altLang="en-US" b="1"/>
              <a:t> 设置程序计数器</a:t>
            </a:r>
            <a:r>
              <a:rPr lang="en-US" altLang="zh-CN"/>
              <a:t>:</a:t>
            </a:r>
            <a:r>
              <a:rPr lang="zh-CN" altLang="en-US"/>
              <a:t>最后一步就是设置当前进程的上下文计数器，并指向</a:t>
            </a:r>
            <a:r>
              <a:rPr lang="en-US" altLang="zh-CN"/>
              <a:t>.text</a:t>
            </a:r>
            <a:r>
              <a:rPr lang="zh-CN" altLang="en-US"/>
              <a:t>入口</a:t>
            </a:r>
            <a:endParaRPr lang="zh-CN" altLang="en-US"/>
          </a:p>
          <a:p>
            <a:pPr lvl="0"/>
            <a:endParaRPr lang="zh-CN" altLang="zh-CN"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幻灯片图像占位符 1"/>
          <p:cNvSpPr>
            <a:spLocks noGrp="1" noRot="1"/>
          </p:cNvSpPr>
          <p:nvPr>
            <p:ph type="sldImg"/>
          </p:nvPr>
        </p:nvSpPr>
        <p:spPr>
          <a:ln>
            <a:miter lim="800000"/>
          </a:ln>
        </p:spPr>
      </p:sp>
      <p:sp>
        <p:nvSpPr>
          <p:cNvPr id="3" name="文本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sz="1200" b="1" i="0" u="none" strike="noStrike" kern="1200" cap="none" spc="0" normalizeH="0" baseline="0" noProof="0" dirty="0">
              <a:ln>
                <a:noFill/>
              </a:ln>
              <a:solidFill>
                <a:srgbClr val="C00000"/>
              </a:solidFill>
              <a:effectLst>
                <a:outerShdw blurRad="38100" dist="38100" dir="2700000" algn="tl">
                  <a:srgbClr val="DDDDDD"/>
                </a:outerShdw>
              </a:effectLst>
              <a:uLnTx/>
              <a:uFillTx/>
              <a:latin typeface="Times New Roman" panose="02020603050405020304" charset="0"/>
              <a:ea typeface="黑体" panose="02010609060101010101" charset="-122"/>
              <a:cs typeface="黑体" panose="02010609060101010101" charset="-122"/>
              <a:sym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p:cNvSpPr>
          <p:nvPr>
            <p:ph type="sldImg"/>
          </p:nvPr>
        </p:nvSpPr>
        <p:spPr>
          <a:ln>
            <a:miter lim="800000"/>
          </a:ln>
        </p:spPr>
      </p:sp>
      <p:sp>
        <p:nvSpPr>
          <p:cNvPr id="62466" name="文本占位符 2"/>
          <p:cNvSpPr>
            <a:spLocks noGrp="1"/>
          </p:cNvSpPr>
          <p:nvPr>
            <p:ph type="body"/>
          </p:nvPr>
        </p:nvSpPr>
        <p:spPr/>
        <p:txBody>
          <a:bodyPr wrap="square" lIns="91440" tIns="45720" rIns="91440" bIns="45720" anchor="t" anchorCtr="0"/>
          <a:p>
            <a:pPr lvl="0"/>
            <a:r>
              <a:rPr lang="zh-CN" altLang="en-US" dirty="0"/>
              <a:t>主存的每个地址都是唯一的，第一个字节地址为0，接下来为2，以此类推。CPU使用这种访问方式就是物理寻址。上图所示就是CPU通过地址总线传递读取主存中4号地址开始处的内容，并通过数据总线传送到CPU的寄存器中。</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p:cNvSpPr>
          <p:nvPr>
            <p:ph type="sldImg"/>
          </p:nvPr>
        </p:nvSpPr>
        <p:spPr>
          <a:ln>
            <a:miter lim="800000"/>
          </a:ln>
        </p:spPr>
      </p:sp>
      <p:sp>
        <p:nvSpPr>
          <p:cNvPr id="64514" name="文本占位符 2"/>
          <p:cNvSpPr>
            <a:spLocks noGrp="1"/>
          </p:cNvSpPr>
          <p:nvPr>
            <p:ph type="body"/>
          </p:nvPr>
        </p:nvSpPr>
        <p:spPr/>
        <p:txBody>
          <a:bodyPr wrap="square" lIns="91440" tIns="45720" rIns="91440" bIns="45720" anchor="t" anchorCtr="0"/>
          <a:p>
            <a:pPr lvl="0"/>
            <a:r>
              <a:rPr lang="zh-CN" altLang="en-US" dirty="0"/>
              <a:t>当然地址总线也不是无限大的，我们通常所说的32位系统，其寻址能力是2^32 = 4 294 967 296B（4GB）；也就是说内存条插的再多也没有用，地址总线只能最多访问到4GB的地址内容。我们前面说过4GB的物理内存空间其实并不大（如果是独占的话）。这时候科学家们想到了一个很好的方法，建立虚拟寻址方式，使用一个成为MMU的地址翻译工具将虚拟地址翻译成物理地址在提供访问，如下图：</a:t>
            </a:r>
            <a:endParaRPr lang="zh-CN" altLang="en-US" dirty="0"/>
          </a:p>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p:cNvSpPr>
          <p:nvPr>
            <p:ph type="sldImg"/>
          </p:nvPr>
        </p:nvSpPr>
        <p:spPr>
          <a:ln>
            <a:miter lim="800000"/>
          </a:ln>
        </p:spPr>
      </p:sp>
      <p:sp>
        <p:nvSpPr>
          <p:cNvPr id="66562" name="文本占位符 2"/>
          <p:cNvSpPr>
            <a:spLocks noGrp="1"/>
          </p:cNvSpPr>
          <p:nvPr>
            <p:ph type="body"/>
          </p:nvPr>
        </p:nvSpPr>
        <p:spPr/>
        <p:txBody>
          <a:bodyPr wrap="square" lIns="91440" tIns="45720" rIns="91440" bIns="45720" anchor="t" anchorCtr="0"/>
          <a:p>
            <a:pPr lvl="0"/>
            <a:r>
              <a:rPr lang="zh-CN" altLang="en-US" dirty="0"/>
              <a:t>使用虚拟寻址的时候，cpu先是生成一个虚拟地址：4100；再经过地址翻译器，将4100翻译成物理地址。我们说过虚拟地址要比物理地址大的多，为啥还要麻烦的将物理地址转成虚拟地址呢？虚拟地址的发明究竟是为了什么，我们知道对内存的访问要比硬盘的访问快10000倍，如果我们在内存中没有找到相应的内容（不命中），而需要到硬盘上找的话，我们必须要提供相对来说高效率的访问方式。这时候就创建了一个虚拟存储器，管理着磁盘，以每页的方式进行整合，每个页面的大小4kb-2mb不等，加上偏移量就成为了一个虚拟地址。比如4100，说明的就是页4编号，偏移100处的位置。这就比挨个挨个单独寻址要快的多。</a:t>
            </a:r>
            <a:endParaRPr lang="zh-CN" altLang="en-US" dirty="0"/>
          </a:p>
          <a:p>
            <a:pPr lvl="0"/>
            <a:endParaRPr lang="zh-CN" altLang="en-US" dirty="0"/>
          </a:p>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p:cNvSpPr>
          <p:nvPr>
            <p:ph type="sldImg"/>
          </p:nvPr>
        </p:nvSpPr>
        <p:spPr>
          <a:ln>
            <a:miter lim="800000"/>
          </a:ln>
        </p:spPr>
      </p:sp>
      <p:sp>
        <p:nvSpPr>
          <p:cNvPr id="68610" name="文本占位符 2"/>
          <p:cNvSpPr>
            <a:spLocks noGrp="1"/>
          </p:cNvSpPr>
          <p:nvPr>
            <p:ph type="body"/>
          </p:nvPr>
        </p:nvSpPr>
        <p:spPr/>
        <p:txBody>
          <a:bodyPr wrap="square" lIns="91440" tIns="45720" rIns="91440" bIns="45720" anchor="t" anchorCtr="0"/>
          <a:p>
            <a:pPr lvl="0"/>
            <a:r>
              <a:rPr lang="zh-CN" altLang="en-US" dirty="0"/>
              <a:t>地址空间是一个非负整数的集合{0，1，2，……}，一个32位的系统中有：2^32 = 4 294 967 296B（4GB）个有效地址。地址空间的概念很重要，我们必须要清楚数据对象（字节）和它的属性（地址）的区别， 举个例子：我和我老婆住在长沙市某某小区</a:t>
            </a:r>
            <a:r>
              <a:rPr lang="en-US" altLang="zh-CN" dirty="0"/>
              <a:t>2</a:t>
            </a:r>
            <a:r>
              <a:rPr lang="zh-CN" altLang="en-US" dirty="0"/>
              <a:t>栋</a:t>
            </a:r>
            <a:r>
              <a:rPr lang="en-US" altLang="zh-CN" dirty="0"/>
              <a:t>3102</a:t>
            </a:r>
            <a:r>
              <a:rPr lang="zh-CN" altLang="en-US" dirty="0"/>
              <a:t>房，这个就是我的属性：地址。另外，住在家的我和我老婆就是数据对象（字节）。虚拟存储器的基本思想是：主存中的每个字节都有一个选自虚拟地址空间的虚拟地址和一个选自物理地址空间的物理地址。</a:t>
            </a:r>
            <a:endParaRPr lang="zh-CN" altLang="en-US" dirty="0"/>
          </a:p>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p:cNvSpPr>
          <p:nvPr>
            <p:ph type="sldImg"/>
          </p:nvPr>
        </p:nvSpPr>
        <p:spPr>
          <a:ln>
            <a:miter lim="800000"/>
          </a:ln>
        </p:spPr>
      </p:sp>
      <p:sp>
        <p:nvSpPr>
          <p:cNvPr id="70658" name="文本占位符 2"/>
          <p:cNvSpPr>
            <a:spLocks noGrp="1"/>
          </p:cNvSpPr>
          <p:nvPr>
            <p:ph type="body"/>
          </p:nvPr>
        </p:nvSpPr>
        <p:spPr/>
        <p:txBody>
          <a:bodyPr wrap="square" lIns="91440" tIns="45720" rIns="91440" bIns="45720" anchor="t" anchorCtr="0"/>
          <a:p>
            <a:pPr lvl="0"/>
            <a:r>
              <a:rPr lang="zh-CN" altLang="en-US" dirty="0"/>
              <a:t>就</a:t>
            </a:r>
            <a:r>
              <a:rPr lang="zh-CN" altLang="zh-CN" dirty="0"/>
              <a:t>windows</a:t>
            </a:r>
            <a:r>
              <a:rPr lang="zh-CN" altLang="en-US" dirty="0"/>
              <a:t>系统而言是保存在磁盘上的一个文件，存放于</a:t>
            </a:r>
            <a:r>
              <a:rPr lang="zh-CN" altLang="zh-CN" dirty="0"/>
              <a:t>C</a:t>
            </a:r>
            <a:r>
              <a:rPr lang="zh-CN" altLang="en-US" dirty="0"/>
              <a:t>盘的</a:t>
            </a:r>
            <a:r>
              <a:rPr lang="zh-CN" altLang="zh-CN" dirty="0"/>
              <a:t>pagefile.sys</a:t>
            </a:r>
            <a:r>
              <a:rPr lang="zh-CN" altLang="en-US" dirty="0"/>
              <a:t>点击属性可以看到其大小为</a:t>
            </a:r>
            <a:r>
              <a:rPr lang="zh-CN" altLang="zh-CN" dirty="0"/>
              <a:t>3.96G</a:t>
            </a:r>
            <a:r>
              <a:rPr lang="zh-CN" altLang="en-US" dirty="0"/>
              <a:t>，这相当于一个仓库，保存着临时需要又还没用到的数据。</a:t>
            </a:r>
            <a:r>
              <a:rPr lang="en-US" altLang="zh-CN" dirty="0"/>
              <a:t>Windows</a:t>
            </a:r>
            <a:r>
              <a:rPr lang="zh-CN" altLang="en-US" dirty="0"/>
              <a:t>演示</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宋体" panose="02010600030101010101" pitchFamily="2" charset="-122"/>
        </a:defRPr>
      </a:lvl1pPr>
      <a:lvl2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宋体" panose="02010600030101010101" pitchFamily="2" charset="-122"/>
        </a:defRPr>
      </a:lvl1pPr>
      <a:lvl2pPr marL="742950" lvl="1" indent="-285750" algn="l" rtl="0" fontAlgn="base">
        <a:spcBef>
          <a:spcPct val="20000"/>
        </a:spcBef>
        <a:spcAft>
          <a:spcPct val="0"/>
        </a:spcAft>
        <a:buChar char="–"/>
        <a:defRPr kumimoji="1" sz="2800" kern="1200">
          <a:solidFill>
            <a:schemeClr val="tx1"/>
          </a:solidFill>
          <a:latin typeface="+mn-lt"/>
          <a:ea typeface="+mn-ea"/>
          <a:cs typeface="+mn-cs"/>
        </a:defRPr>
      </a:lvl2pPr>
      <a:lvl3pPr marL="1143000" lvl="2" indent="-228600" algn="l" rtl="0" fontAlgn="base">
        <a:spcBef>
          <a:spcPct val="20000"/>
        </a:spcBef>
        <a:spcAft>
          <a:spcPct val="0"/>
        </a:spcAft>
        <a:buChar char="•"/>
        <a:defRPr kumimoji="1" sz="2400" kern="1200">
          <a:solidFill>
            <a:schemeClr val="tx1"/>
          </a:solidFill>
          <a:latin typeface="+mn-lt"/>
          <a:ea typeface="+mn-ea"/>
          <a:cs typeface="+mn-cs"/>
        </a:defRPr>
      </a:lvl3pPr>
      <a:lvl4pPr marL="1600200" lvl="3" indent="-228600" algn="l" rtl="0" fontAlgn="base">
        <a:spcBef>
          <a:spcPct val="20000"/>
        </a:spcBef>
        <a:spcAft>
          <a:spcPct val="0"/>
        </a:spcAft>
        <a:buChar char="–"/>
        <a:defRPr kumimoji="1" sz="2000" kern="1200">
          <a:solidFill>
            <a:schemeClr val="tx1"/>
          </a:solidFill>
          <a:latin typeface="+mn-lt"/>
          <a:ea typeface="+mn-ea"/>
          <a:cs typeface="+mn-cs"/>
        </a:defRPr>
      </a:lvl4pPr>
      <a:lvl5pPr marL="2057400" lvl="4" indent="-228600" algn="l" rtl="0" fontAlgn="base">
        <a:spcBef>
          <a:spcPct val="20000"/>
        </a:spcBef>
        <a:spcAft>
          <a:spcPct val="0"/>
        </a:spcAft>
        <a:buChar char="»"/>
        <a:defRPr kumimoji="1"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339"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宋体" panose="02010600030101010101" pitchFamily="2" charset="-122"/>
        </a:defRPr>
      </a:lvl1pPr>
      <a:lvl2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宋体" panose="02010600030101010101" pitchFamily="2" charset="-122"/>
        </a:defRPr>
      </a:lvl1pPr>
      <a:lvl2pPr marL="742950" lvl="1" indent="-285750" algn="l" rtl="0" fontAlgn="base">
        <a:spcBef>
          <a:spcPct val="20000"/>
        </a:spcBef>
        <a:spcAft>
          <a:spcPct val="0"/>
        </a:spcAft>
        <a:buChar char="–"/>
        <a:defRPr kumimoji="1" sz="2800" kern="1200">
          <a:solidFill>
            <a:schemeClr val="tx1"/>
          </a:solidFill>
          <a:latin typeface="+mn-lt"/>
          <a:ea typeface="+mn-ea"/>
          <a:cs typeface="+mn-cs"/>
        </a:defRPr>
      </a:lvl2pPr>
      <a:lvl3pPr marL="1143000" lvl="2" indent="-228600" algn="l" rtl="0" fontAlgn="base">
        <a:spcBef>
          <a:spcPct val="20000"/>
        </a:spcBef>
        <a:spcAft>
          <a:spcPct val="0"/>
        </a:spcAft>
        <a:buChar char="•"/>
        <a:defRPr kumimoji="1" sz="2400" kern="1200">
          <a:solidFill>
            <a:schemeClr val="tx1"/>
          </a:solidFill>
          <a:latin typeface="+mn-lt"/>
          <a:ea typeface="+mn-ea"/>
          <a:cs typeface="+mn-cs"/>
        </a:defRPr>
      </a:lvl3pPr>
      <a:lvl4pPr marL="1600200" lvl="3" indent="-228600" algn="l" rtl="0" fontAlgn="base">
        <a:spcBef>
          <a:spcPct val="20000"/>
        </a:spcBef>
        <a:spcAft>
          <a:spcPct val="0"/>
        </a:spcAft>
        <a:buChar char="–"/>
        <a:defRPr kumimoji="1" sz="2000" kern="1200">
          <a:solidFill>
            <a:schemeClr val="tx1"/>
          </a:solidFill>
          <a:latin typeface="+mn-lt"/>
          <a:ea typeface="+mn-ea"/>
          <a:cs typeface="+mn-cs"/>
        </a:defRPr>
      </a:lvl4pPr>
      <a:lvl5pPr marL="2057400" lvl="4" indent="-228600" algn="l" rtl="0" fontAlgn="base">
        <a:spcBef>
          <a:spcPct val="20000"/>
        </a:spcBef>
        <a:spcAft>
          <a:spcPct val="0"/>
        </a:spcAft>
        <a:buChar char="»"/>
        <a:defRPr kumimoji="1"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7651"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宋体" panose="02010600030101010101" pitchFamily="2" charset="-122"/>
        </a:defRPr>
      </a:lvl1pPr>
      <a:lvl2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宋体" panose="02010600030101010101" pitchFamily="2" charset="-122"/>
        </a:defRPr>
      </a:lvl1pPr>
      <a:lvl2pPr marL="742950" lvl="1" indent="-285750" algn="l" rtl="0" fontAlgn="base">
        <a:spcBef>
          <a:spcPct val="20000"/>
        </a:spcBef>
        <a:spcAft>
          <a:spcPct val="0"/>
        </a:spcAft>
        <a:buChar char="–"/>
        <a:defRPr kumimoji="1" sz="2800" kern="1200">
          <a:solidFill>
            <a:schemeClr val="tx1"/>
          </a:solidFill>
          <a:latin typeface="+mn-lt"/>
          <a:ea typeface="+mn-ea"/>
          <a:cs typeface="+mn-cs"/>
        </a:defRPr>
      </a:lvl2pPr>
      <a:lvl3pPr marL="1143000" lvl="2" indent="-228600" algn="l" rtl="0" fontAlgn="base">
        <a:spcBef>
          <a:spcPct val="20000"/>
        </a:spcBef>
        <a:spcAft>
          <a:spcPct val="0"/>
        </a:spcAft>
        <a:buChar char="•"/>
        <a:defRPr kumimoji="1" sz="2400" kern="1200">
          <a:solidFill>
            <a:schemeClr val="tx1"/>
          </a:solidFill>
          <a:latin typeface="+mn-lt"/>
          <a:ea typeface="+mn-ea"/>
          <a:cs typeface="+mn-cs"/>
        </a:defRPr>
      </a:lvl3pPr>
      <a:lvl4pPr marL="1600200" lvl="3" indent="-228600" algn="l" rtl="0" fontAlgn="base">
        <a:spcBef>
          <a:spcPct val="20000"/>
        </a:spcBef>
        <a:spcAft>
          <a:spcPct val="0"/>
        </a:spcAft>
        <a:buChar char="–"/>
        <a:defRPr kumimoji="1" sz="2000" kern="1200">
          <a:solidFill>
            <a:schemeClr val="tx1"/>
          </a:solidFill>
          <a:latin typeface="+mn-lt"/>
          <a:ea typeface="+mn-ea"/>
          <a:cs typeface="+mn-cs"/>
        </a:defRPr>
      </a:lvl4pPr>
      <a:lvl5pPr marL="2057400" lvl="4" indent="-228600" algn="l" rtl="0" fontAlgn="base">
        <a:spcBef>
          <a:spcPct val="20000"/>
        </a:spcBef>
        <a:spcAft>
          <a:spcPct val="0"/>
        </a:spcAft>
        <a:buChar char="»"/>
        <a:defRPr kumimoji="1"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62"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63"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宋体" panose="02010600030101010101" pitchFamily="2" charset="-122"/>
        </a:defRPr>
      </a:lvl1pPr>
      <a:lvl2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fontAlgn="base">
        <a:spcBef>
          <a:spcPct val="0"/>
        </a:spcBef>
        <a:spcAft>
          <a:spcPct val="0"/>
        </a:spcAft>
        <a:defRPr kumimoji="1"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宋体" panose="02010600030101010101" pitchFamily="2" charset="-122"/>
        </a:defRPr>
      </a:lvl1pPr>
      <a:lvl2pPr marL="742950" lvl="1" indent="-285750" algn="l" rtl="0" fontAlgn="base">
        <a:spcBef>
          <a:spcPct val="20000"/>
        </a:spcBef>
        <a:spcAft>
          <a:spcPct val="0"/>
        </a:spcAft>
        <a:buChar char="–"/>
        <a:defRPr kumimoji="1" sz="2800" kern="1200">
          <a:solidFill>
            <a:schemeClr val="tx1"/>
          </a:solidFill>
          <a:latin typeface="+mn-lt"/>
          <a:ea typeface="+mn-ea"/>
          <a:cs typeface="+mn-cs"/>
        </a:defRPr>
      </a:lvl2pPr>
      <a:lvl3pPr marL="1143000" lvl="2" indent="-228600" algn="l" rtl="0" fontAlgn="base">
        <a:spcBef>
          <a:spcPct val="20000"/>
        </a:spcBef>
        <a:spcAft>
          <a:spcPct val="0"/>
        </a:spcAft>
        <a:buChar char="•"/>
        <a:defRPr kumimoji="1" sz="2400" kern="1200">
          <a:solidFill>
            <a:schemeClr val="tx1"/>
          </a:solidFill>
          <a:latin typeface="+mn-lt"/>
          <a:ea typeface="+mn-ea"/>
          <a:cs typeface="+mn-cs"/>
        </a:defRPr>
      </a:lvl3pPr>
      <a:lvl4pPr marL="1600200" lvl="3" indent="-228600" algn="l" rtl="0" fontAlgn="base">
        <a:spcBef>
          <a:spcPct val="20000"/>
        </a:spcBef>
        <a:spcAft>
          <a:spcPct val="0"/>
        </a:spcAft>
        <a:buChar char="–"/>
        <a:defRPr kumimoji="1" sz="2000" kern="1200">
          <a:solidFill>
            <a:schemeClr val="tx1"/>
          </a:solidFill>
          <a:latin typeface="+mn-lt"/>
          <a:ea typeface="+mn-ea"/>
          <a:cs typeface="+mn-cs"/>
        </a:defRPr>
      </a:lvl4pPr>
      <a:lvl5pPr marL="2057400" lvl="4" indent="-228600" algn="l" rtl="0" fontAlgn="base">
        <a:spcBef>
          <a:spcPct val="20000"/>
        </a:spcBef>
        <a:spcAft>
          <a:spcPct val="0"/>
        </a:spcAft>
        <a:buChar char="»"/>
        <a:defRPr kumimoji="1"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8.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8.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8.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8.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8.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8.xml"/><Relationship Id="rId2" Type="http://schemas.openxmlformats.org/officeDocument/2006/relationships/image" Target="../media/image20.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8.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8.xml"/><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8.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8.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8.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8.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8.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8.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8.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8.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8.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8.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8.xml"/><Relationship Id="rId1"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8.xml"/><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8.xml"/><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8.xml"/><Relationship Id="rId1"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8.xml"/><Relationship Id="rId1"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8.xml"/><Relationship Id="rId1"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8.xml"/><Relationship Id="rId1" Type="http://schemas.openxmlformats.org/officeDocument/2006/relationships/image" Target="../media/image37.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48.xml"/><Relationship Id="rId2" Type="http://schemas.openxmlformats.org/officeDocument/2006/relationships/image" Target="../media/image39.png"/><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2964494" y="1834312"/>
            <a:ext cx="5673295" cy="155041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27"/>
          <p:cNvSpPr txBox="1">
            <a:spLocks noChangeArrowheads="1"/>
          </p:cNvSpPr>
          <p:nvPr/>
        </p:nvSpPr>
        <p:spPr bwMode="auto">
          <a:xfrm>
            <a:off x="3043725" y="1383509"/>
            <a:ext cx="5589550" cy="2630170"/>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lvl="0" algn="ctr" eaLnBrk="1" hangingPunct="1">
              <a:lnSpc>
                <a:spcPct val="150000"/>
              </a:lnSpc>
            </a:pPr>
            <a:r>
              <a:rPr lang="zh-CN" altLang="en-US" sz="4400" b="0" dirty="0">
                <a:solidFill>
                  <a:srgbClr val="AC0000"/>
                </a:solidFill>
                <a:latin typeface="汉仪中圆简" panose="02010609000101010101" pitchFamily="49" charset="-122"/>
                <a:ea typeface="汉仪中圆简" panose="02010609000101010101" pitchFamily="49" charset="-122"/>
              </a:rPr>
              <a:t>第</a:t>
            </a:r>
            <a:r>
              <a:rPr lang="en-US" altLang="zh-CN" sz="4400" b="0" dirty="0">
                <a:solidFill>
                  <a:srgbClr val="AC0000"/>
                </a:solidFill>
                <a:latin typeface="汉仪中圆简" panose="02010609000101010101" pitchFamily="49" charset="-122"/>
                <a:ea typeface="汉仪中圆简" panose="02010609000101010101" pitchFamily="49" charset="-122"/>
              </a:rPr>
              <a:t>2</a:t>
            </a:r>
            <a:r>
              <a:rPr lang="zh-CN" altLang="en-US" sz="4400" b="0" dirty="0">
                <a:solidFill>
                  <a:srgbClr val="AC0000"/>
                </a:solidFill>
                <a:latin typeface="汉仪中圆简" panose="02010609000101010101" pitchFamily="49" charset="-122"/>
                <a:ea typeface="汉仪中圆简" panose="02010609000101010101" pitchFamily="49" charset="-122"/>
              </a:rPr>
              <a:t>章</a:t>
            </a:r>
            <a:r>
              <a:rPr lang="en-US" altLang="zh-CN" sz="4400" b="0" dirty="0">
                <a:solidFill>
                  <a:srgbClr val="AC0000"/>
                </a:solidFill>
                <a:latin typeface="汉仪中圆简" panose="02010609000101010101" pitchFamily="49" charset="-122"/>
                <a:ea typeface="汉仪中圆简" panose="02010609000101010101" pitchFamily="49" charset="-122"/>
              </a:rPr>
              <a:t>(</a:t>
            </a:r>
            <a:r>
              <a:rPr lang="zh-CN" altLang="en-US" sz="4400" b="0" dirty="0">
                <a:solidFill>
                  <a:srgbClr val="AC0000"/>
                </a:solidFill>
                <a:latin typeface="汉仪中圆简" panose="02010609000101010101" pitchFamily="49" charset="-122"/>
                <a:ea typeface="汉仪中圆简" panose="02010609000101010101" pitchFamily="49" charset="-122"/>
              </a:rPr>
              <a:t>续</a:t>
            </a:r>
            <a:r>
              <a:rPr lang="en-US" altLang="zh-CN" sz="4400" b="0" dirty="0">
                <a:solidFill>
                  <a:srgbClr val="AC0000"/>
                </a:solidFill>
                <a:latin typeface="汉仪中圆简" panose="02010609000101010101" pitchFamily="49" charset="-122"/>
                <a:ea typeface="汉仪中圆简" panose="02010609000101010101" pitchFamily="49" charset="-122"/>
              </a:rPr>
              <a:t>)</a:t>
            </a:r>
            <a:r>
              <a:rPr lang="zh-CN" altLang="en-US" sz="4400" b="0" dirty="0">
                <a:solidFill>
                  <a:srgbClr val="AC0000"/>
                </a:solidFill>
                <a:latin typeface="汉仪中圆简" panose="02010609000101010101" pitchFamily="49" charset="-122"/>
                <a:ea typeface="汉仪中圆简" panose="02010609000101010101" pitchFamily="49" charset="-122"/>
              </a:rPr>
              <a:t>  </a:t>
            </a:r>
            <a:endParaRPr lang="en-US" altLang="zh-CN" sz="4400" b="0" dirty="0">
              <a:solidFill>
                <a:srgbClr val="AC0000"/>
              </a:solidFill>
              <a:latin typeface="汉仪中圆简" panose="02010609000101010101" pitchFamily="49" charset="-122"/>
              <a:ea typeface="汉仪中圆简" panose="02010609000101010101" pitchFamily="49" charset="-122"/>
            </a:endParaRPr>
          </a:p>
          <a:p>
            <a:pPr lvl="0" algn="ctr" eaLnBrk="1" hangingPunct="1">
              <a:lnSpc>
                <a:spcPct val="150000"/>
              </a:lnSpc>
            </a:pPr>
            <a:r>
              <a:rPr lang="zh-CN" altLang="en-US" sz="6600" b="0" dirty="0">
                <a:solidFill>
                  <a:srgbClr val="AC0000"/>
                </a:solidFill>
                <a:latin typeface="汉仪中圆简" panose="02010609000101010101" pitchFamily="49" charset="-122"/>
                <a:ea typeface="汉仪中圆简" panose="02010609000101010101" pitchFamily="49" charset="-122"/>
              </a:rPr>
              <a:t>虚拟存储器</a:t>
            </a:r>
            <a:endParaRPr lang="zh-CN" altLang="en-US" sz="6600" b="0" dirty="0">
              <a:solidFill>
                <a:srgbClr val="AC0000"/>
              </a:solidFill>
              <a:latin typeface="汉仪中圆简" panose="02010609000101010101" pitchFamily="49" charset="-122"/>
              <a:ea typeface="汉仪中圆简" panose="02010609000101010101" pitchFamily="49" charset="-122"/>
            </a:endParaRPr>
          </a:p>
        </p:txBody>
      </p:sp>
      <p:sp>
        <p:nvSpPr>
          <p:cNvPr id="2" name="矩形 1"/>
          <p:cNvSpPr/>
          <p:nvPr/>
        </p:nvSpPr>
        <p:spPr bwMode="auto">
          <a:xfrm rot="2752233">
            <a:off x="-3647736" y="729298"/>
            <a:ext cx="5760640" cy="5760640"/>
          </a:xfrm>
          <a:prstGeom prst="rect">
            <a:avLst/>
          </a:prstGeom>
          <a:solidFill>
            <a:srgbClr val="AC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nvGrpSpPr>
          <p:cNvPr id="4" name="组合 3"/>
          <p:cNvGrpSpPr/>
          <p:nvPr/>
        </p:nvGrpSpPr>
        <p:grpSpPr>
          <a:xfrm>
            <a:off x="4236664" y="4053026"/>
            <a:ext cx="3528392" cy="1416523"/>
            <a:chOff x="3660524" y="3668056"/>
            <a:chExt cx="3528392" cy="1135942"/>
          </a:xfrm>
        </p:grpSpPr>
        <p:sp>
          <p:nvSpPr>
            <p:cNvPr id="3" name="矩形 2"/>
            <p:cNvSpPr/>
            <p:nvPr/>
          </p:nvSpPr>
          <p:spPr bwMode="auto">
            <a:xfrm>
              <a:off x="3732532" y="3668056"/>
              <a:ext cx="3359748" cy="1135942"/>
            </a:xfrm>
            <a:prstGeom prst="rect">
              <a:avLst/>
            </a:prstGeom>
            <a:solidFill>
              <a:srgbClr val="AC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4" name="TextBox 27"/>
            <p:cNvSpPr txBox="1">
              <a:spLocks noChangeArrowheads="1"/>
            </p:cNvSpPr>
            <p:nvPr/>
          </p:nvSpPr>
          <p:spPr bwMode="auto">
            <a:xfrm>
              <a:off x="3660524" y="3684732"/>
              <a:ext cx="3528392" cy="1072929"/>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a:lnSpc>
                  <a:spcPct val="150000"/>
                </a:lnSpc>
              </a:pPr>
              <a:r>
                <a:rPr lang="zh-CN" altLang="en-US" dirty="0">
                  <a:solidFill>
                    <a:schemeClr val="bg1"/>
                  </a:solidFill>
                  <a:latin typeface="胡晓波美心常规体" panose="02010600030101010101" pitchFamily="2" charset="-122"/>
                  <a:ea typeface="胡晓波美心常规体" panose="02010600030101010101" pitchFamily="2" charset="-122"/>
                </a:rPr>
                <a:t>长沙理工大学</a:t>
              </a:r>
              <a:endParaRPr lang="en-US" altLang="zh-CN" dirty="0">
                <a:solidFill>
                  <a:schemeClr val="bg1"/>
                </a:solidFill>
                <a:latin typeface="胡晓波美心常规体" panose="02010600030101010101" pitchFamily="2" charset="-122"/>
                <a:ea typeface="胡晓波美心常规体" panose="02010600030101010101" pitchFamily="2" charset="-122"/>
              </a:endParaRPr>
            </a:p>
            <a:p>
              <a:pPr algn="ctr">
                <a:lnSpc>
                  <a:spcPct val="150000"/>
                </a:lnSpc>
              </a:pPr>
              <a:r>
                <a:rPr lang="en-US" altLang="zh-CN" dirty="0">
                  <a:solidFill>
                    <a:schemeClr val="bg1"/>
                  </a:solidFill>
                  <a:latin typeface="胡晓波美心常规体" panose="02010600030101010101" pitchFamily="2" charset="-122"/>
                  <a:ea typeface="胡晓波美心常规体" panose="02010600030101010101" pitchFamily="2" charset="-122"/>
                </a:rPr>
                <a:t>《</a:t>
              </a:r>
              <a:r>
                <a:rPr lang="zh-CN" altLang="en-US" dirty="0">
                  <a:solidFill>
                    <a:schemeClr val="bg1"/>
                  </a:solidFill>
                  <a:latin typeface="胡晓波美心常规体" panose="02010600030101010101" pitchFamily="2" charset="-122"/>
                  <a:ea typeface="胡晓波美心常规体" panose="02010600030101010101" pitchFamily="2" charset="-122"/>
                </a:rPr>
                <a:t>计算机体系结构</a:t>
              </a:r>
              <a:r>
                <a:rPr lang="en-US" altLang="zh-CN" dirty="0">
                  <a:solidFill>
                    <a:schemeClr val="bg1"/>
                  </a:solidFill>
                  <a:latin typeface="胡晓波美心常规体" panose="02010600030101010101" pitchFamily="2" charset="-122"/>
                  <a:ea typeface="胡晓波美心常规体" panose="02010600030101010101" pitchFamily="2" charset="-122"/>
                </a:rPr>
                <a:t>》</a:t>
              </a:r>
              <a:r>
                <a:rPr lang="zh-CN" altLang="en-US" dirty="0">
                  <a:solidFill>
                    <a:schemeClr val="bg1"/>
                  </a:solidFill>
                  <a:latin typeface="胡晓波美心常规体" panose="02010600030101010101" pitchFamily="2" charset="-122"/>
                  <a:ea typeface="胡晓波美心常规体" panose="02010600030101010101" pitchFamily="2" charset="-122"/>
                </a:rPr>
                <a:t>课程教学组</a:t>
              </a:r>
              <a:endParaRPr lang="en-US" altLang="zh-CN" dirty="0">
                <a:solidFill>
                  <a:schemeClr val="bg1"/>
                </a:solidFill>
                <a:latin typeface="胡晓波美心常规体" panose="02010600030101010101" pitchFamily="2" charset="-122"/>
                <a:ea typeface="胡晓波美心常规体" panose="02010600030101010101" pitchFamily="2" charset="-122"/>
              </a:endParaRPr>
            </a:p>
            <a:p>
              <a:pPr algn="ctr">
                <a:lnSpc>
                  <a:spcPct val="150000"/>
                </a:lnSpc>
              </a:pPr>
              <a:r>
                <a:rPr lang="zh-CN" altLang="en-US" dirty="0">
                  <a:solidFill>
                    <a:schemeClr val="bg1"/>
                  </a:solidFill>
                  <a:latin typeface="胡晓波美心常规体" panose="02010600030101010101" pitchFamily="2" charset="-122"/>
                  <a:ea typeface="胡晓波美心常规体" panose="02010600030101010101" pitchFamily="2" charset="-122"/>
                </a:rPr>
                <a:t>主讲教师：谢国琪</a:t>
              </a:r>
              <a:endParaRPr lang="zh-CN" altLang="en-US" dirty="0">
                <a:solidFill>
                  <a:schemeClr val="bg1"/>
                </a:solidFill>
                <a:latin typeface="胡晓波美心常规体" panose="02010600030101010101" pitchFamily="2" charset="-122"/>
                <a:ea typeface="胡晓波美心常规体" panose="02010600030101010101" pitchFamily="2" charset="-122"/>
              </a:endParaRPr>
            </a:p>
          </p:txBody>
        </p:sp>
      </p:grpSp>
      <p:sp>
        <p:nvSpPr>
          <p:cNvPr id="15" name="TextBox 27"/>
          <p:cNvSpPr txBox="1">
            <a:spLocks noChangeArrowheads="1"/>
          </p:cNvSpPr>
          <p:nvPr/>
        </p:nvSpPr>
        <p:spPr bwMode="auto">
          <a:xfrm>
            <a:off x="-900555" y="2708820"/>
            <a:ext cx="3241971" cy="1814830"/>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a:r>
              <a:rPr lang="en-US" altLang="zh-CN" sz="7200" b="0" dirty="0">
                <a:solidFill>
                  <a:schemeClr val="bg1"/>
                </a:solidFill>
                <a:latin typeface="汉仪中圆简" panose="02010609000101010101" pitchFamily="49" charset="-122"/>
                <a:ea typeface="汉仪中圆简" panose="02010609000101010101" pitchFamily="49" charset="-122"/>
              </a:rPr>
              <a:t> </a:t>
            </a:r>
            <a:r>
              <a:rPr lang="zh-CN" altLang="en-US" sz="4000" b="0" dirty="0">
                <a:solidFill>
                  <a:schemeClr val="bg1"/>
                </a:solidFill>
                <a:latin typeface="方正大黑简体"/>
                <a:ea typeface="汉仪中圆简" panose="02010609000101010101" pitchFamily="49" charset="-122"/>
              </a:rPr>
              <a:t>计算机</a:t>
            </a:r>
            <a:endParaRPr lang="zh-CN" altLang="en-US" sz="4000" b="0" dirty="0">
              <a:solidFill>
                <a:schemeClr val="bg1"/>
              </a:solidFill>
              <a:latin typeface="方正大黑简体"/>
              <a:ea typeface="汉仪中圆简" panose="02010609000101010101" pitchFamily="49" charset="-122"/>
            </a:endParaRPr>
          </a:p>
          <a:p>
            <a:pPr algn="ctr"/>
            <a:r>
              <a:rPr lang="zh-CN" altLang="en-US" sz="4000" b="0" dirty="0">
                <a:solidFill>
                  <a:schemeClr val="bg1"/>
                </a:solidFill>
                <a:latin typeface="方正大黑简体"/>
                <a:ea typeface="汉仪中圆简" panose="02010609000101010101" pitchFamily="49" charset="-122"/>
              </a:rPr>
              <a:t>体系结构</a:t>
            </a:r>
            <a:endParaRPr lang="zh-CN" altLang="en-US" sz="7200" b="0" dirty="0">
              <a:solidFill>
                <a:schemeClr val="bg1"/>
              </a:solidFill>
              <a:latin typeface="方正大黑简体"/>
              <a:ea typeface="汉仪中圆简" panose="0201060900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虚存作为缓存的工具</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765175"/>
            <a:ext cx="9144000" cy="4708525"/>
          </a:xfrm>
          <a:prstGeom prst="rect">
            <a:avLst/>
          </a:prstGeom>
          <a:noFill/>
          <a:ln w="9525">
            <a:noFill/>
          </a:ln>
        </p:spPr>
        <p:txBody>
          <a:bodyPr>
            <a:spAutoFit/>
          </a:bodyPr>
          <a:p>
            <a:pPr marL="342900" indent="-342900">
              <a:buFont typeface="Wingdings" panose="05000000000000000000" pitchFamily="2" charset="2"/>
              <a:buChar char="p"/>
            </a:pPr>
            <a:r>
              <a:rPr lang="zh-CN" altLang="en-US" sz="2800" dirty="0">
                <a:latin typeface="Arial" panose="020B0604020202020204" pitchFamily="34" charset="0"/>
                <a:sym typeface="宋体" panose="02010600030101010101" pitchFamily="2" charset="-122"/>
              </a:rPr>
              <a:t>虚拟存储器的主要功能就是：</a:t>
            </a:r>
            <a:r>
              <a:rPr lang="zh-CN" altLang="en-US" sz="2800" dirty="0">
                <a:solidFill>
                  <a:srgbClr val="C00000"/>
                </a:solidFill>
                <a:latin typeface="Arial" panose="020B0604020202020204" pitchFamily="34" charset="0"/>
                <a:sym typeface="宋体" panose="02010600030101010101" pitchFamily="2" charset="-122"/>
              </a:rPr>
              <a:t>在主存中缓存硬盘上的虚拟页（</a:t>
            </a:r>
            <a:r>
              <a:rPr lang="zh-CN" altLang="zh-CN" sz="2800" dirty="0">
                <a:solidFill>
                  <a:srgbClr val="C00000"/>
                </a:solidFill>
                <a:latin typeface="Arial" panose="020B0604020202020204" pitchFamily="34" charset="0"/>
                <a:sym typeface="宋体" panose="02010600030101010101" pitchFamily="2" charset="-122"/>
              </a:rPr>
              <a:t>pagefile.sys</a:t>
            </a:r>
            <a:r>
              <a:rPr lang="zh-CN" altLang="en-US" sz="2800" dirty="0">
                <a:solidFill>
                  <a:srgbClr val="C00000"/>
                </a:solidFill>
                <a:latin typeface="Arial" panose="020B0604020202020204" pitchFamily="34" charset="0"/>
                <a:sym typeface="宋体" panose="02010600030101010101" pitchFamily="2" charset="-122"/>
              </a:rPr>
              <a:t>）</a:t>
            </a:r>
            <a:endParaRPr lang="zh-CN" altLang="zh-CN" sz="2800" dirty="0">
              <a:solidFill>
                <a:srgbClr val="C00000"/>
              </a:solidFill>
              <a:latin typeface="Arial" panose="020B0604020202020204" pitchFamily="34" charset="0"/>
            </a:endParaRPr>
          </a:p>
          <a:p>
            <a:pPr marL="342900" indent="-342900">
              <a:buFont typeface="Wingdings" panose="05000000000000000000" pitchFamily="2" charset="2"/>
              <a:buChar char="p"/>
            </a:pPr>
            <a:endParaRPr lang="zh-CN" altLang="zh-CN" sz="2800" dirty="0">
              <a:latin typeface="Arial" panose="020B0604020202020204" pitchFamily="34" charset="0"/>
            </a:endParaRPr>
          </a:p>
          <a:p>
            <a:pPr marL="342900" indent="-342900">
              <a:buFont typeface="Wingdings" panose="05000000000000000000" pitchFamily="2" charset="2"/>
              <a:buChar char="p"/>
            </a:pPr>
            <a:r>
              <a:rPr lang="zh-CN" altLang="en-US" sz="2800" dirty="0">
                <a:latin typeface="Arial" panose="020B0604020202020204" pitchFamily="34" charset="0"/>
              </a:rPr>
              <a:t>虚拟页有三个状态：</a:t>
            </a:r>
            <a:r>
              <a:rPr lang="zh-CN" altLang="en-US" sz="2800" dirty="0">
                <a:solidFill>
                  <a:srgbClr val="C00000"/>
                </a:solidFill>
                <a:latin typeface="Arial" panose="020B0604020202020204" pitchFamily="34" charset="0"/>
              </a:rPr>
              <a:t>未分配、缓存的、未缓存的</a:t>
            </a:r>
            <a:r>
              <a:rPr lang="zh-CN" altLang="en-US" sz="2800" dirty="0">
                <a:latin typeface="Arial" panose="020B0604020202020204" pitchFamily="34" charset="0"/>
              </a:rPr>
              <a:t>。</a:t>
            </a:r>
            <a:endParaRPr lang="zh-CN" altLang="zh-CN" dirty="0">
              <a:latin typeface="Arial" panose="020B0604020202020204" pitchFamily="34" charset="0"/>
            </a:endParaRPr>
          </a:p>
          <a:p>
            <a:pPr marL="342900" indent="-342900">
              <a:buFont typeface="Wingdings" panose="05000000000000000000" pitchFamily="2" charset="2"/>
              <a:buChar char="p"/>
            </a:pPr>
            <a:endParaRPr lang="zh-CN" altLang="zh-CN" sz="32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3200" dirty="0">
              <a:latin typeface="Arial" panose="020B0604020202020204" pitchFamily="34" charset="0"/>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dirty="0">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71684" name="图片 3"/>
          <p:cNvPicPr>
            <a:picLocks noChangeAspect="1"/>
          </p:cNvPicPr>
          <p:nvPr/>
        </p:nvPicPr>
        <p:blipFill>
          <a:blip r:embed="rId1"/>
          <a:stretch>
            <a:fillRect/>
          </a:stretch>
        </p:blipFill>
        <p:spPr>
          <a:xfrm>
            <a:off x="1031875" y="2560638"/>
            <a:ext cx="7534275" cy="41989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地址翻译如何完成虚拟地址到物理地址的转换</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17462" y="1341438"/>
            <a:ext cx="9144000" cy="4061460"/>
          </a:xfrm>
          <a:prstGeom prst="rect">
            <a:avLst/>
          </a:prstGeom>
          <a:noFill/>
          <a:ln w="9525">
            <a:noFill/>
          </a:ln>
        </p:spPr>
        <p:txBody>
          <a:bodyPr>
            <a:spAutoFit/>
          </a:bodyPr>
          <a:p>
            <a:pPr marL="342900" indent="-342900">
              <a:buFont typeface="Wingdings" panose="05000000000000000000" pitchFamily="2" charset="2"/>
              <a:buChar char="p"/>
            </a:pPr>
            <a:r>
              <a:rPr lang="zh-CN" altLang="en-US" sz="2800">
                <a:solidFill>
                  <a:srgbClr val="C00000"/>
                </a:solidFill>
                <a:latin typeface="Arial" panose="020B0604020202020204" pitchFamily="34" charset="0"/>
              </a:rPr>
              <a:t>页表：常驻存储器</a:t>
            </a:r>
            <a:endParaRPr lang="zh-CN" altLang="zh-CN" sz="2800">
              <a:solidFill>
                <a:srgbClr val="C00000"/>
              </a:solidFill>
              <a:latin typeface="Arial" panose="020B0604020202020204" pitchFamily="34" charset="0"/>
            </a:endParaRPr>
          </a:p>
          <a:p>
            <a:pPr marL="342900" indent="-342900">
              <a:buFont typeface="Wingdings" panose="05000000000000000000" pitchFamily="2" charset="2"/>
            </a:pPr>
            <a:endParaRPr lang="zh-CN" altLang="zh-CN">
              <a:latin typeface="Arial" panose="020B0604020202020204" pitchFamily="34" charset="0"/>
            </a:endParaRPr>
          </a:p>
          <a:p>
            <a:pPr marL="342900" indent="-342900">
              <a:buFont typeface="Wingdings" panose="05000000000000000000" pitchFamily="2" charset="2"/>
              <a:buChar char="p"/>
            </a:pP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3200">
              <a:latin typeface="Arial" panose="020B0604020202020204" pitchFamily="34" charset="0"/>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en-US" altLang="zh-CN" sz="2400">
                <a:solidFill>
                  <a:srgbClr val="C00000"/>
                </a:solidFill>
                <a:latin typeface="Arial" panose="020B0604020202020204" pitchFamily="34" charset="0"/>
                <a:sym typeface="宋体" panose="02010600030101010101" pitchFamily="2" charset="-122"/>
              </a:rPr>
              <a:t>1</a:t>
            </a:r>
            <a:r>
              <a:rPr lang="zh-CN" altLang="en-US" sz="2400">
                <a:solidFill>
                  <a:srgbClr val="C00000"/>
                </a:solidFill>
                <a:latin typeface="Arial" panose="020B0604020202020204" pitchFamily="34" charset="0"/>
                <a:sym typeface="宋体" panose="02010600030101010101" pitchFamily="2" charset="-122"/>
              </a:rPr>
              <a:t>位有效位和</a:t>
            </a:r>
            <a:endParaRPr lang="zh-CN" altLang="en-US" sz="2400">
              <a:solidFill>
                <a:srgbClr val="C00000"/>
              </a:solidFill>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r>
              <a:rPr lang="zh-CN" altLang="en-US" sz="2400">
                <a:solidFill>
                  <a:srgbClr val="C00000"/>
                </a:solidFill>
                <a:latin typeface="Arial" panose="020B0604020202020204" pitchFamily="34" charset="0"/>
                <a:sym typeface="宋体" panose="02010600030101010101" pitchFamily="2" charset="-122"/>
              </a:rPr>
              <a:t>n位地址段。</a:t>
            </a: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73732" name="图片 1"/>
          <p:cNvPicPr>
            <a:picLocks noChangeAspect="1"/>
          </p:cNvPicPr>
          <p:nvPr/>
        </p:nvPicPr>
        <p:blipFill>
          <a:blip r:embed="rId1"/>
          <a:stretch>
            <a:fillRect/>
          </a:stretch>
        </p:blipFill>
        <p:spPr>
          <a:xfrm>
            <a:off x="3995738" y="836613"/>
            <a:ext cx="4751387" cy="57181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5778" name="标题 3"/>
          <p:cNvSpPr>
            <a:spLocks noGrp="1"/>
          </p:cNvSpPr>
          <p:nvPr>
            <p:ph type="title"/>
          </p:nvPr>
        </p:nvSpPr>
        <p:spPr/>
        <p:txBody>
          <a:bodyPr vert="horz" wrap="square" lIns="91440" tIns="45720" rIns="91440" bIns="45720" anchor="ctr" anchorCtr="0"/>
          <a:p>
            <a:endParaRPr lang="zh-CN" altLang="en-US" dirty="0"/>
          </a:p>
        </p:txBody>
      </p:sp>
      <p:pic>
        <p:nvPicPr>
          <p:cNvPr id="75779" name="图片 4"/>
          <p:cNvPicPr>
            <a:picLocks noChangeAspect="1"/>
          </p:cNvPicPr>
          <p:nvPr/>
        </p:nvPicPr>
        <p:blipFill>
          <a:blip r:embed="rId1"/>
          <a:stretch>
            <a:fillRect/>
          </a:stretch>
        </p:blipFill>
        <p:spPr>
          <a:xfrm>
            <a:off x="133350" y="9525"/>
            <a:ext cx="8553450" cy="68389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2" name="标题 167937"/>
          <p:cNvSpPr>
            <a:spLocks noGrp="1"/>
          </p:cNvSpPr>
          <p:nvPr/>
        </p:nvSpPr>
        <p:spPr>
          <a:xfrm>
            <a:off x="-92075" y="0"/>
            <a:ext cx="9782175" cy="633413"/>
          </a:xfrm>
          <a:prstGeom prst="rect">
            <a:avLst/>
          </a:prstGeom>
          <a:noFill/>
          <a:ln w="9525">
            <a:noFill/>
          </a:ln>
        </p:spPr>
        <p:txBody>
          <a:bodyPr anchor="ctr"/>
          <a:p>
            <a:pPr>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页命中</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77827" name="图片 5"/>
          <p:cNvPicPr>
            <a:picLocks noChangeAspect="1"/>
          </p:cNvPicPr>
          <p:nvPr/>
        </p:nvPicPr>
        <p:blipFill>
          <a:blip r:embed="rId1"/>
          <a:stretch>
            <a:fillRect/>
          </a:stretch>
        </p:blipFill>
        <p:spPr>
          <a:xfrm>
            <a:off x="396875" y="633413"/>
            <a:ext cx="8350250" cy="6308725"/>
          </a:xfrm>
          <a:prstGeom prst="rect">
            <a:avLst/>
          </a:prstGeom>
          <a:noFill/>
          <a:ln w="9525">
            <a:noFill/>
          </a:ln>
        </p:spPr>
      </p:pic>
      <p:sp>
        <p:nvSpPr>
          <p:cNvPr id="7" name="标题 6"/>
          <p:cNvSpPr>
            <a:spLocks noGrp="1"/>
          </p:cNvSpPr>
          <p:nvPr>
            <p:ph type="title"/>
          </p:nvPr>
        </p:nvSpPr>
        <p:spPr>
          <a:xfrm>
            <a:off x="-92075" y="23813"/>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页命中：使用</a:t>
            </a: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2100</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虚拟地址来访问虚拟页</a:t>
            </a: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2</a:t>
            </a:r>
            <a:endPar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44450"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缺页：使用</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3</a:t>
            </a: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100</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虚拟地址来访问虚拟页</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3</a:t>
            </a:r>
            <a:endPar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79875" name="图片 3"/>
          <p:cNvPicPr>
            <a:picLocks noChangeAspect="1"/>
          </p:cNvPicPr>
          <p:nvPr/>
        </p:nvPicPr>
        <p:blipFill>
          <a:blip r:embed="rId1"/>
          <a:stretch>
            <a:fillRect/>
          </a:stretch>
        </p:blipFill>
        <p:spPr>
          <a:xfrm>
            <a:off x="23813" y="812800"/>
            <a:ext cx="9505950" cy="60452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44450"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缺页：使用</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3</a:t>
            </a: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100</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虚拟地址来访问虚拟页</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3</a:t>
            </a:r>
            <a:endPar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81923" name="图片 1"/>
          <p:cNvPicPr>
            <a:picLocks noChangeAspect="1"/>
          </p:cNvPicPr>
          <p:nvPr/>
        </p:nvPicPr>
        <p:blipFill>
          <a:blip r:embed="rId1"/>
          <a:stretch>
            <a:fillRect/>
          </a:stretch>
        </p:blipFill>
        <p:spPr>
          <a:xfrm>
            <a:off x="38100" y="1406525"/>
            <a:ext cx="9067800" cy="486886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44450" y="0"/>
            <a:ext cx="9782175" cy="633413"/>
          </a:xfrm>
        </p:spPr>
        <p:txBody>
          <a:bodyPr vert="horz" wrap="square" lIns="91440" tIns="45720" rIns="91440" bIns="45720" numCol="1" anchor="ctr" anchorCtr="0" compatLnSpc="1"/>
          <a:lstStyle/>
          <a:p>
            <a:pPr marL="0" marR="0" lvl="0" indent="0" algn="l" defTabSz="914400" rtl="0" eaLnBrk="1" fontAlgn="base" latinLnBrk="0" hangingPunct="1">
              <a:lnSpc>
                <a:spcPct val="130000"/>
              </a:lnSpc>
              <a:spcBef>
                <a:spcPct val="0"/>
              </a:spcBef>
              <a:spcAft>
                <a:spcPct val="0"/>
              </a:spcAft>
              <a:buClrTx/>
              <a:buSzTx/>
              <a:buFont typeface="Wingdings" panose="05000000000000000000" charset="0"/>
              <a:buNone/>
              <a:defRPr/>
            </a:pPr>
            <a:r>
              <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rPr>
              <a:t>虚存的作用</a:t>
            </a:r>
            <a:endPar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endParaRPr>
          </a:p>
        </p:txBody>
      </p:sp>
      <p:sp>
        <p:nvSpPr>
          <p:cNvPr id="167939" name="矩形 167938"/>
          <p:cNvSpPr/>
          <p:nvPr/>
        </p:nvSpPr>
        <p:spPr>
          <a:xfrm>
            <a:off x="0" y="1271588"/>
            <a:ext cx="9144000" cy="5323205"/>
          </a:xfrm>
          <a:prstGeom prst="rect">
            <a:avLst/>
          </a:prstGeom>
          <a:noFill/>
          <a:ln w="9525">
            <a:noFill/>
          </a:ln>
        </p:spPr>
        <p:txBody>
          <a:bodyPr>
            <a:spAutoFit/>
          </a:bodyPr>
          <a:p>
            <a:pPr marL="342900" indent="-342900">
              <a:buFont typeface="Wingdings" panose="05000000000000000000" pitchFamily="2" charset="2"/>
              <a:buChar char="p"/>
            </a:pPr>
            <a:r>
              <a:rPr lang="zh-CN" altLang="en-US" sz="3200" b="1">
                <a:latin typeface="黑体" panose="02010609060101010101" charset="-122"/>
                <a:ea typeface="黑体" panose="02010609060101010101" charset="-122"/>
              </a:rPr>
              <a:t>简化链接：链接都是基于虚拟地址完成</a:t>
            </a:r>
            <a:endParaRPr lang="zh-CN" altLang="zh-CN" sz="3200" b="1">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b="1">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b="1">
                <a:latin typeface="黑体" panose="02010609060101010101" charset="-122"/>
                <a:ea typeface="黑体" panose="02010609060101010101" charset="-122"/>
              </a:rPr>
              <a:t>简化加载：从虚存整体拷贝页到内存</a:t>
            </a:r>
            <a:endParaRPr lang="zh-CN" altLang="zh-CN" sz="3200" b="1">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b="1">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b="1">
                <a:solidFill>
                  <a:srgbClr val="FF0000"/>
                </a:solidFill>
                <a:effectLst>
                  <a:outerShdw blurRad="38100" dist="38100" dir="2700000">
                    <a:srgbClr val="C0C0C0"/>
                  </a:outerShdw>
                </a:effectLst>
                <a:latin typeface="黑体" panose="02010609060101010101" charset="-122"/>
                <a:ea typeface="黑体" panose="02010609060101010101" charset="-122"/>
              </a:rPr>
              <a:t>简化共享：</a:t>
            </a:r>
            <a:r>
              <a:rPr lang="zh-CN" altLang="en-US" sz="3200" b="1">
                <a:latin typeface="黑体" panose="02010609060101010101" charset="-122"/>
                <a:ea typeface="黑体" panose="02010609060101010101" charset="-122"/>
              </a:rPr>
              <a:t>共享内核</a:t>
            </a:r>
            <a:endParaRPr lang="zh-CN" altLang="zh-CN" sz="3200" b="1">
              <a:solidFill>
                <a:srgbClr val="FF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pPr>
            <a:endParaRPr lang="zh-CN" altLang="zh-CN" sz="3200" b="1">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b="1">
                <a:effectLst>
                  <a:outerShdw blurRad="38100" dist="38100" dir="2700000">
                    <a:srgbClr val="C0C0C0"/>
                  </a:outerShdw>
                </a:effectLst>
                <a:latin typeface="黑体" panose="02010609060101010101" charset="-122"/>
                <a:ea typeface="黑体" panose="02010609060101010101" charset="-122"/>
                <a:sym typeface="宋体" panose="02010600030101010101" pitchFamily="2" charset="-122"/>
              </a:rPr>
              <a:t>简化存储器分配：整体按页分配</a:t>
            </a:r>
            <a:endParaRPr lang="zh-CN" altLang="zh-CN" sz="3200" b="1">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b="1">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b="1">
                <a:solidFill>
                  <a:srgbClr val="FF0000"/>
                </a:solidFill>
                <a:effectLst>
                  <a:outerShdw blurRad="38100" dist="38100" dir="2700000">
                    <a:srgbClr val="C0C0C0"/>
                  </a:outerShdw>
                </a:effectLst>
                <a:latin typeface="黑体" panose="02010609060101010101" charset="-122"/>
                <a:ea typeface="黑体" panose="02010609060101010101" charset="-122"/>
                <a:sym typeface="宋体" panose="02010600030101010101" pitchFamily="2" charset="-122"/>
              </a:rPr>
              <a:t>简化保护</a:t>
            </a:r>
            <a:endParaRPr lang="zh-CN" altLang="en-US" sz="3200">
              <a:solidFill>
                <a:srgbClr val="FF0000"/>
              </a:solidFill>
              <a:latin typeface="Arial" panose="020B0604020202020204" pitchFamily="34" charset="0"/>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pPr>
            <a:endParaRPr lang="zh-CN" altLang="en-US" sz="2800" b="1">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44450" y="0"/>
            <a:ext cx="9782175" cy="633413"/>
          </a:xfrm>
        </p:spPr>
        <p:txBody>
          <a:bodyPr vert="horz" wrap="square" lIns="91440" tIns="45720" rIns="91440" bIns="45720" numCol="1" anchor="ctr" anchorCtr="0" compatLnSpc="1"/>
          <a:p>
            <a:pPr algn="l">
              <a:lnSpc>
                <a:spcPct val="130000"/>
              </a:lnSpc>
              <a:buFont typeface="Wingdings" panose="05000000000000000000" pitchFamily="2" charset="2"/>
              <a:buNone/>
            </a:pPr>
            <a:r>
              <a:rPr lang="en-US" altLang="en-US" sz="3600" b="1">
                <a:solidFill>
                  <a:srgbClr val="C00000"/>
                </a:solidFill>
                <a:effectLst>
                  <a:outerShdw blurRad="38100" dist="38100" dir="2700000">
                    <a:srgbClr val="C0C0C0"/>
                  </a:outerShdw>
                </a:effectLst>
                <a:latin typeface="Times New Roman" panose="02020603050405020304" charset="0"/>
                <a:cs typeface="Times New Roman" panose="02020603050405020304" charset="0"/>
              </a:rPr>
              <a:t>虚存的作用：简化共享</a:t>
            </a:r>
            <a:endParaRPr lang="en-US" altLang="en-US" sz="3600" b="1">
              <a:solidFill>
                <a:srgbClr val="C00000"/>
              </a:solidFill>
              <a:effectLst>
                <a:outerShdw blurRad="38100" dist="38100" dir="2700000">
                  <a:srgbClr val="C0C0C0"/>
                </a:outerShdw>
              </a:effectLst>
              <a:latin typeface="Times New Roman" panose="02020603050405020304" charset="0"/>
              <a:ea typeface="Times New Roman" panose="02020603050405020304" charset="0"/>
            </a:endParaRPr>
          </a:p>
        </p:txBody>
      </p:sp>
      <p:pic>
        <p:nvPicPr>
          <p:cNvPr id="86019" name="图片 3"/>
          <p:cNvPicPr>
            <a:picLocks noChangeAspect="1"/>
          </p:cNvPicPr>
          <p:nvPr/>
        </p:nvPicPr>
        <p:blipFill>
          <a:blip r:embed="rId1"/>
          <a:stretch>
            <a:fillRect/>
          </a:stretch>
        </p:blipFill>
        <p:spPr>
          <a:xfrm>
            <a:off x="304800" y="917575"/>
            <a:ext cx="8534400" cy="59436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44450" y="0"/>
            <a:ext cx="9782175" cy="633413"/>
          </a:xfrm>
        </p:spPr>
        <p:txBody>
          <a:bodyPr vert="horz" wrap="square" lIns="91440" tIns="45720" rIns="91440" bIns="45720" numCol="1" anchor="ctr" anchorCtr="0" compatLnSpc="1"/>
          <a:p>
            <a:pPr algn="l">
              <a:lnSpc>
                <a:spcPct val="130000"/>
              </a:lnSpc>
              <a:buFont typeface="Wingdings" panose="05000000000000000000" pitchFamily="2" charset="2"/>
              <a:buNone/>
            </a:pPr>
            <a:r>
              <a:rPr lang="en-US" altLang="en-US" sz="3600" b="1">
                <a:solidFill>
                  <a:srgbClr val="C00000"/>
                </a:solidFill>
                <a:effectLst>
                  <a:outerShdw blurRad="38100" dist="38100" dir="2700000">
                    <a:srgbClr val="C0C0C0"/>
                  </a:outerShdw>
                </a:effectLst>
                <a:latin typeface="Times New Roman" panose="02020603050405020304" charset="0"/>
                <a:cs typeface="Times New Roman" panose="02020603050405020304" charset="0"/>
              </a:rPr>
              <a:t>虚存的作用：简化保护</a:t>
            </a:r>
            <a:endParaRPr lang="en-US" altLang="en-US" sz="3600" b="1">
              <a:solidFill>
                <a:srgbClr val="C00000"/>
              </a:solidFill>
              <a:effectLst>
                <a:outerShdw blurRad="38100" dist="38100" dir="2700000">
                  <a:srgbClr val="C0C0C0"/>
                </a:outerShdw>
              </a:effectLst>
              <a:latin typeface="Times New Roman" panose="02020603050405020304" charset="0"/>
              <a:ea typeface="Times New Roman" panose="02020603050405020304" charset="0"/>
            </a:endParaRPr>
          </a:p>
        </p:txBody>
      </p:sp>
      <p:pic>
        <p:nvPicPr>
          <p:cNvPr id="88067" name="图片 4"/>
          <p:cNvPicPr>
            <a:picLocks noChangeAspect="1"/>
          </p:cNvPicPr>
          <p:nvPr/>
        </p:nvPicPr>
        <p:blipFill>
          <a:blip r:embed="rId1"/>
          <a:stretch>
            <a:fillRect/>
          </a:stretch>
        </p:blipFill>
        <p:spPr>
          <a:xfrm>
            <a:off x="539750" y="1196975"/>
            <a:ext cx="7912100" cy="39243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8964613" cy="633413"/>
          </a:xfrm>
        </p:spPr>
        <p:txBody>
          <a:bodyPr vert="horz" wrap="square" lIns="91440" tIns="45720" rIns="91440" bIns="45720" numCol="1" anchor="ctr" anchorCtr="0" compatLnSpc="1"/>
          <a:p>
            <a:pPr algn="l">
              <a:lnSpc>
                <a:spcPct val="130000"/>
              </a:lnSpc>
            </a:pPr>
            <a:r>
              <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rPr>
              <a:t>地址翻译：</a:t>
            </a:r>
            <a:r>
              <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建立一个虚拟地址空间到物理地址空间的映射关系</a:t>
            </a:r>
            <a:endPar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90116" name="图片 4"/>
          <p:cNvPicPr>
            <a:picLocks noChangeAspect="1"/>
          </p:cNvPicPr>
          <p:nvPr/>
        </p:nvPicPr>
        <p:blipFill>
          <a:blip r:embed="rId1"/>
          <a:stretch>
            <a:fillRect/>
          </a:stretch>
        </p:blipFill>
        <p:spPr>
          <a:xfrm>
            <a:off x="0" y="1420813"/>
            <a:ext cx="9242425" cy="54181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5570635" y="2478093"/>
            <a:ext cx="2167890" cy="374650"/>
          </a:xfrm>
          <a:prstGeom prst="rect">
            <a:avLst/>
          </a:prstGeom>
        </p:spPr>
        <p:txBody>
          <a:bodyPr wrap="none" lIns="68573" tIns="34287" rIns="68573" bIns="3428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charset="-122"/>
                <a:ea typeface="微软雅黑" panose="020B0503020204020204" charset="-122"/>
              </a:rPr>
              <a:t>虚拟存储器是什么</a:t>
            </a:r>
            <a:endParaRPr kumimoji="0" lang="en-US" altLang="zh-CN" sz="2000"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42" name="矩形 41"/>
          <p:cNvSpPr/>
          <p:nvPr/>
        </p:nvSpPr>
        <p:spPr>
          <a:xfrm>
            <a:off x="5597700" y="3820837"/>
            <a:ext cx="1405890" cy="374650"/>
          </a:xfrm>
          <a:prstGeom prst="rect">
            <a:avLst/>
          </a:prstGeom>
        </p:spPr>
        <p:txBody>
          <a:bodyPr wrap="none" lIns="68573" tIns="34287" rIns="68573" bIns="34287">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noProof="0" dirty="0">
                <a:ln>
                  <a:noFill/>
                </a:ln>
                <a:effectLst/>
                <a:uLnTx/>
                <a:uFillTx/>
                <a:latin typeface="微软雅黑" panose="020B0503020204020204" charset="-122"/>
                <a:ea typeface="微软雅黑" panose="020B0503020204020204" charset="-122"/>
              </a:rPr>
              <a:t>存储器映射</a:t>
            </a:r>
            <a:endParaRPr kumimoji="0" lang="en-US" altLang="zh-CN" sz="2000"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43" name="矩形 42"/>
          <p:cNvSpPr/>
          <p:nvPr/>
        </p:nvSpPr>
        <p:spPr>
          <a:xfrm>
            <a:off x="875042" y="3263573"/>
            <a:ext cx="1913890" cy="528955"/>
          </a:xfrm>
          <a:prstGeom prst="rect">
            <a:avLst/>
          </a:prstGeom>
        </p:spPr>
        <p:txBody>
          <a:bodyPr wrap="none" lIns="68573" tIns="34287" rIns="68573" bIns="34287">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charset="-122"/>
                <a:ea typeface="微软雅黑" panose="020B0503020204020204" charset="-122"/>
              </a:rPr>
              <a:t>端到端地址翻译</a:t>
            </a:r>
            <a:endParaRPr kumimoji="0" lang="en-US" altLang="zh-CN" sz="2000"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44" name="等腰三角形 43"/>
          <p:cNvSpPr>
            <a:spLocks noChangeAspect="1" noChangeArrowheads="1"/>
          </p:cNvSpPr>
          <p:nvPr/>
        </p:nvSpPr>
        <p:spPr bwMode="auto">
          <a:xfrm rot="5400000" flipV="1">
            <a:off x="5376164" y="2568211"/>
            <a:ext cx="179437" cy="154736"/>
          </a:xfrm>
          <a:prstGeom prst="triangle">
            <a:avLst>
              <a:gd name="adj" fmla="val 50000"/>
            </a:avLst>
          </a:prstGeom>
          <a:solidFill>
            <a:srgbClr val="AC0000"/>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46" name="等腰三角形 18"/>
          <p:cNvSpPr>
            <a:spLocks noChangeAspect="1" noChangeArrowheads="1"/>
          </p:cNvSpPr>
          <p:nvPr/>
        </p:nvSpPr>
        <p:spPr bwMode="auto">
          <a:xfrm rot="5400000" flipV="1">
            <a:off x="5356860" y="3931979"/>
            <a:ext cx="179437" cy="154736"/>
          </a:xfrm>
          <a:prstGeom prst="triangle">
            <a:avLst>
              <a:gd name="adj" fmla="val 50000"/>
            </a:avLst>
          </a:prstGeom>
          <a:solidFill>
            <a:srgbClr val="AC0000"/>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47" name="矩形 47"/>
          <p:cNvSpPr>
            <a:spLocks noChangeArrowheads="1"/>
          </p:cNvSpPr>
          <p:nvPr/>
        </p:nvSpPr>
        <p:spPr bwMode="auto">
          <a:xfrm>
            <a:off x="828128" y="3933192"/>
            <a:ext cx="3348460" cy="1059815"/>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171450" marR="0" lvl="0" indent="-171450" defTabSz="914400" eaLnBrk="1" fontAlgn="auto" latinLnBrk="0" hangingPunct="1">
              <a:lnSpc>
                <a:spcPct val="150000"/>
              </a:lnSpc>
              <a:spcBef>
                <a:spcPct val="0"/>
              </a:spcBef>
              <a:spcAft>
                <a:spcPts val="0"/>
              </a:spcAft>
              <a:buClrTx/>
              <a:buSzTx/>
              <a:buFont typeface="Wingdings" panose="05000000000000000000" pitchFamily="2" charset="2"/>
              <a:buChar char="l"/>
              <a:defRPr/>
            </a:pPr>
            <a:r>
              <a:rPr kumimoji="0" lang="zh-CN" altLang="en-US" sz="1600" b="0" i="0" u="none" strike="noStrike" kern="0" cap="none" spc="0" normalizeH="0" baseline="0" noProof="0" dirty="0">
                <a:ln>
                  <a:noFill/>
                </a:ln>
                <a:effectLst/>
                <a:uLnTx/>
                <a:uFillTx/>
                <a:sym typeface="微软雅黑" panose="020B0503020204020204" charset="-122"/>
              </a:rPr>
              <a:t> 实例分析</a:t>
            </a:r>
            <a:endParaRPr kumimoji="0" lang="en-US" altLang="zh-CN" sz="1600" b="0" i="0" u="none" strike="noStrike" kern="0" cap="none" spc="0" normalizeH="0" baseline="0" noProof="0" dirty="0">
              <a:ln>
                <a:noFill/>
              </a:ln>
              <a:effectLst/>
              <a:uLnTx/>
              <a:uFillTx/>
              <a:sym typeface="微软雅黑" panose="020B0503020204020204" charset="-122"/>
            </a:endParaRPr>
          </a:p>
          <a:p>
            <a:pPr marL="171450" marR="0" lvl="0" indent="-171450" defTabSz="914400" eaLnBrk="1" fontAlgn="auto" latinLnBrk="0" hangingPunct="1">
              <a:lnSpc>
                <a:spcPct val="150000"/>
              </a:lnSpc>
              <a:spcBef>
                <a:spcPct val="0"/>
              </a:spcBef>
              <a:spcAft>
                <a:spcPts val="0"/>
              </a:spcAft>
              <a:buClrTx/>
              <a:buSzTx/>
              <a:buFont typeface="Wingdings" panose="05000000000000000000" pitchFamily="2" charset="2"/>
              <a:buChar char="l"/>
              <a:defRPr/>
            </a:pPr>
            <a:r>
              <a:rPr lang="zh-CN" altLang="en-US" sz="1600" b="0" kern="0" dirty="0">
                <a:sym typeface="微软雅黑" panose="020B0503020204020204" charset="-122"/>
              </a:rPr>
              <a:t> 案例研究</a:t>
            </a:r>
            <a:endParaRPr lang="zh-CN" altLang="en-US" sz="1600" b="0" kern="0" dirty="0">
              <a:sym typeface="微软雅黑" panose="020B0503020204020204" charset="-122"/>
            </a:endParaRPr>
          </a:p>
          <a:p>
            <a:pPr marL="171450" marR="0" lvl="0" indent="-171450" defTabSz="914400" eaLnBrk="1" fontAlgn="auto" latinLnBrk="0" hangingPunct="1">
              <a:lnSpc>
                <a:spcPct val="150000"/>
              </a:lnSpc>
              <a:spcBef>
                <a:spcPct val="0"/>
              </a:spcBef>
              <a:spcAft>
                <a:spcPts val="0"/>
              </a:spcAft>
              <a:buClrTx/>
              <a:buSzTx/>
              <a:buFont typeface="Wingdings" panose="05000000000000000000" pitchFamily="2" charset="2"/>
              <a:buChar char="l"/>
              <a:defRPr/>
            </a:pPr>
            <a:endParaRPr kumimoji="0" lang="zh-CN" altLang="en-US" sz="1100" b="0" i="0" u="none" strike="noStrike" kern="0" cap="none" spc="0" normalizeH="0" baseline="0" noProof="0" dirty="0">
              <a:ln>
                <a:noFill/>
              </a:ln>
              <a:effectLst/>
              <a:uLnTx/>
              <a:uFillTx/>
              <a:sym typeface="微软雅黑" panose="020B0503020204020204" charset="-122"/>
            </a:endParaRPr>
          </a:p>
        </p:txBody>
      </p:sp>
      <p:sp>
        <p:nvSpPr>
          <p:cNvPr id="48" name="等腰三角形 18"/>
          <p:cNvSpPr>
            <a:spLocks noChangeAspect="1" noChangeArrowheads="1"/>
          </p:cNvSpPr>
          <p:nvPr/>
        </p:nvSpPr>
        <p:spPr bwMode="auto">
          <a:xfrm rot="16200000" flipH="1" flipV="1">
            <a:off x="3073431" y="3358045"/>
            <a:ext cx="179437" cy="154736"/>
          </a:xfrm>
          <a:prstGeom prst="triangle">
            <a:avLst>
              <a:gd name="adj" fmla="val 50000"/>
            </a:avLst>
          </a:prstGeom>
          <a:solidFill>
            <a:srgbClr val="AC0000"/>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50" name="形状 49"/>
          <p:cNvSpPr/>
          <p:nvPr/>
        </p:nvSpPr>
        <p:spPr>
          <a:xfrm>
            <a:off x="3347864" y="2924944"/>
            <a:ext cx="1400989" cy="1401200"/>
          </a:xfrm>
          <a:prstGeom prst="leftCircularArrow">
            <a:avLst>
              <a:gd name="adj1" fmla="val 8909"/>
              <a:gd name="adj2" fmla="val 1142322"/>
              <a:gd name="adj3" fmla="val 6293598"/>
              <a:gd name="adj4" fmla="val 18900002"/>
              <a:gd name="adj5" fmla="val 12500"/>
            </a:avLst>
          </a:prstGeom>
          <a:solidFill>
            <a:srgbClr val="AC0000"/>
          </a:solidFill>
          <a:ln>
            <a:noFill/>
          </a:ln>
          <a:effectLst/>
        </p:spPr>
      </p:sp>
      <p:sp>
        <p:nvSpPr>
          <p:cNvPr id="51" name="空心弧 50"/>
          <p:cNvSpPr/>
          <p:nvPr/>
        </p:nvSpPr>
        <p:spPr>
          <a:xfrm>
            <a:off x="3850552" y="3841852"/>
            <a:ext cx="1203665" cy="1204148"/>
          </a:xfrm>
          <a:prstGeom prst="blockArc">
            <a:avLst>
              <a:gd name="adj1" fmla="val 13624405"/>
              <a:gd name="adj2" fmla="val 17228224"/>
              <a:gd name="adj3" fmla="val 11481"/>
            </a:avLst>
          </a:prstGeom>
          <a:solidFill>
            <a:srgbClr val="AC0000"/>
          </a:solidFill>
          <a:ln>
            <a:noFill/>
          </a:ln>
          <a:effectLst/>
        </p:spPr>
      </p:sp>
      <p:grpSp>
        <p:nvGrpSpPr>
          <p:cNvPr id="52" name="组合 51"/>
          <p:cNvGrpSpPr/>
          <p:nvPr/>
        </p:nvGrpSpPr>
        <p:grpSpPr>
          <a:xfrm rot="2736489">
            <a:off x="4261797" y="2578259"/>
            <a:ext cx="433670" cy="380074"/>
            <a:chOff x="4212441" y="1835306"/>
            <a:chExt cx="645570" cy="565784"/>
          </a:xfrm>
          <a:solidFill>
            <a:srgbClr val="AC0000"/>
          </a:solidFill>
        </p:grpSpPr>
        <p:sp>
          <p:nvSpPr>
            <p:cNvPr id="53"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54"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55"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56"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grpSp>
      <p:grpSp>
        <p:nvGrpSpPr>
          <p:cNvPr id="57" name="组合 56"/>
          <p:cNvGrpSpPr/>
          <p:nvPr/>
        </p:nvGrpSpPr>
        <p:grpSpPr>
          <a:xfrm>
            <a:off x="3829368" y="3445117"/>
            <a:ext cx="415802" cy="331624"/>
            <a:chOff x="3009633" y="2833220"/>
            <a:chExt cx="591168" cy="471487"/>
          </a:xfrm>
          <a:solidFill>
            <a:srgbClr val="AC0000"/>
          </a:solidFill>
        </p:grpSpPr>
        <p:sp>
          <p:nvSpPr>
            <p:cNvPr id="58" name="Oval 214"/>
            <p:cNvSpPr>
              <a:spLocks noChangeArrowheads="1"/>
            </p:cNvSpPr>
            <p:nvPr/>
          </p:nvSpPr>
          <p:spPr bwMode="auto">
            <a:xfrm>
              <a:off x="3234494" y="3210410"/>
              <a:ext cx="94297" cy="94297"/>
            </a:xfrm>
            <a:prstGeom prst="ellipse">
              <a:avLst/>
            </a:pr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59" name="Oval 215"/>
            <p:cNvSpPr>
              <a:spLocks noChangeArrowheads="1"/>
            </p:cNvSpPr>
            <p:nvPr/>
          </p:nvSpPr>
          <p:spPr bwMode="auto">
            <a:xfrm>
              <a:off x="3404954" y="3210410"/>
              <a:ext cx="101550" cy="94297"/>
            </a:xfrm>
            <a:prstGeom prst="ellipse">
              <a:avLst/>
            </a:pr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60"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grpSp>
      <p:grpSp>
        <p:nvGrpSpPr>
          <p:cNvPr id="61" name="组合 60"/>
          <p:cNvGrpSpPr/>
          <p:nvPr/>
        </p:nvGrpSpPr>
        <p:grpSpPr>
          <a:xfrm>
            <a:off x="4269510" y="4236022"/>
            <a:ext cx="318868" cy="415805"/>
            <a:chOff x="6889388" y="2720789"/>
            <a:chExt cx="453350" cy="591172"/>
          </a:xfrm>
          <a:solidFill>
            <a:srgbClr val="AC0000"/>
          </a:solidFill>
        </p:grpSpPr>
        <p:sp>
          <p:nvSpPr>
            <p:cNvPr id="62"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sp>
          <p:nvSpPr>
            <p:cNvPr id="63"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endParaRPr>
            </a:p>
          </p:txBody>
        </p:sp>
      </p:grpSp>
      <p:sp>
        <p:nvSpPr>
          <p:cNvPr id="64" name="空心弧 63"/>
          <p:cNvSpPr/>
          <p:nvPr/>
        </p:nvSpPr>
        <p:spPr>
          <a:xfrm>
            <a:off x="3850552" y="3841852"/>
            <a:ext cx="1203665" cy="1204148"/>
          </a:xfrm>
          <a:prstGeom prst="blockArc">
            <a:avLst>
              <a:gd name="adj1" fmla="val 17085111"/>
              <a:gd name="adj2" fmla="val 10799997"/>
              <a:gd name="adj3" fmla="val 11504"/>
            </a:avLst>
          </a:prstGeom>
          <a:solidFill>
            <a:srgbClr val="AC0000"/>
          </a:solidFill>
          <a:ln>
            <a:noFill/>
          </a:ln>
          <a:effectLst/>
        </p:spPr>
      </p:sp>
      <p:sp>
        <p:nvSpPr>
          <p:cNvPr id="65" name="任意多边形 80"/>
          <p:cNvSpPr/>
          <p:nvPr/>
        </p:nvSpPr>
        <p:spPr>
          <a:xfrm rot="17307692">
            <a:off x="4118676" y="2537239"/>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AC000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cs typeface="+mn-cs"/>
            </a:endParaRPr>
          </a:p>
        </p:txBody>
      </p:sp>
      <p:sp>
        <p:nvSpPr>
          <p:cNvPr id="66" name="任意多边形 81"/>
          <p:cNvSpPr/>
          <p:nvPr/>
        </p:nvSpPr>
        <p:spPr>
          <a:xfrm rot="17307692">
            <a:off x="3821620" y="2198880"/>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AC000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cs typeface="+mn-cs"/>
            </a:endParaRPr>
          </a:p>
        </p:txBody>
      </p:sp>
      <p:cxnSp>
        <p:nvCxnSpPr>
          <p:cNvPr id="67" name="直接连接符 66"/>
          <p:cNvCxnSpPr/>
          <p:nvPr/>
        </p:nvCxnSpPr>
        <p:spPr>
          <a:xfrm>
            <a:off x="0" y="1265023"/>
            <a:ext cx="3779912" cy="0"/>
          </a:xfrm>
          <a:prstGeom prst="line">
            <a:avLst/>
          </a:prstGeom>
          <a:ln w="254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364088" y="1228690"/>
            <a:ext cx="3779912" cy="0"/>
          </a:xfrm>
          <a:prstGeom prst="line">
            <a:avLst/>
          </a:prstGeom>
          <a:ln w="25400">
            <a:solidFill>
              <a:srgbClr val="AC0000"/>
            </a:solidFill>
          </a:ln>
        </p:spPr>
        <p:style>
          <a:lnRef idx="1">
            <a:schemeClr val="accent1"/>
          </a:lnRef>
          <a:fillRef idx="0">
            <a:schemeClr val="accent1"/>
          </a:fillRef>
          <a:effectRef idx="0">
            <a:schemeClr val="accent1"/>
          </a:effectRef>
          <a:fontRef idx="minor">
            <a:schemeClr val="tx1"/>
          </a:fontRef>
        </p:style>
      </p:cxnSp>
      <p:sp>
        <p:nvSpPr>
          <p:cNvPr id="69" name="TextBox 500"/>
          <p:cNvSpPr txBox="1"/>
          <p:nvPr/>
        </p:nvSpPr>
        <p:spPr>
          <a:xfrm>
            <a:off x="3779912" y="1052736"/>
            <a:ext cx="1584176" cy="3987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rgbClr val="AC0000"/>
                </a:solidFill>
                <a:latin typeface="微软雅黑" panose="020B0503020204020204" charset="-122"/>
                <a:ea typeface="微软雅黑" panose="020B0503020204020204" charset="-122"/>
              </a:rPr>
              <a:t>本讲知识点</a:t>
            </a:r>
            <a:endParaRPr lang="en-US" altLang="zh-CN" sz="2000" kern="0" dirty="0">
              <a:solidFill>
                <a:srgbClr val="AC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14:bounceEnd="52000">
                                          <p:cBhvr additive="base">
                                            <p:cTn id="16" dur="500" fill="hold"/>
                                            <p:tgtEl>
                                              <p:spTgt spid="69"/>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350"/>
                                            <p:tgtEl>
                                              <p:spTgt spid="6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600"/>
                                            <p:tgtEl>
                                              <p:spTgt spid="65"/>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26" presetClass="emph" presetSubtype="0" fill="hold" grpId="1" nodeType="withEffect">
                                      <p:stCondLst>
                                        <p:cond delay="0"/>
                                      </p:stCondLst>
                                      <p:childTnLst>
                                        <p:animEffect transition="out" filter="fade">
                                          <p:cBhvr>
                                            <p:cTn id="32" dur="500" tmFilter="0, 0; .2, .5; .8, .5; 1, 0"/>
                                            <p:tgtEl>
                                              <p:spTgt spid="44"/>
                                            </p:tgtEl>
                                          </p:cBhvr>
                                        </p:animEffect>
                                        <p:animScale>
                                          <p:cBhvr>
                                            <p:cTn id="33" dur="250" autoRev="1" fill="hold"/>
                                            <p:tgtEl>
                                              <p:spTgt spid="44"/>
                                            </p:tgtEl>
                                          </p:cBhvr>
                                          <p:by x="105000" y="105000"/>
                                        </p:animScale>
                                      </p:childTnLst>
                                    </p:cTn>
                                  </p:par>
                                  <p:par>
                                    <p:cTn id="34" presetID="22" presetClass="entr" presetSubtype="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75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26" presetClass="emph" presetSubtype="0" fill="hold" grpId="1" nodeType="withEffect">
                                      <p:stCondLst>
                                        <p:cond delay="0"/>
                                      </p:stCondLst>
                                      <p:childTnLst>
                                        <p:animEffect transition="out" filter="fade">
                                          <p:cBhvr>
                                            <p:cTn id="43" dur="500" tmFilter="0, 0; .2, .5; .8, .5; 1, 0"/>
                                            <p:tgtEl>
                                              <p:spTgt spid="48"/>
                                            </p:tgtEl>
                                          </p:cBhvr>
                                        </p:animEffect>
                                        <p:animScale>
                                          <p:cBhvr>
                                            <p:cTn id="44" dur="250" autoRev="1" fill="hold"/>
                                            <p:tgtEl>
                                              <p:spTgt spid="48"/>
                                            </p:tgtEl>
                                          </p:cBhvr>
                                          <p:by x="105000" y="105000"/>
                                        </p:animScale>
                                      </p:childTnLst>
                                    </p:cTn>
                                  </p:par>
                                  <p:par>
                                    <p:cTn id="45" presetID="22" presetClass="entr" presetSubtype="8"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250"/>
                                            <p:tgtEl>
                                              <p:spTgt spid="51"/>
                                            </p:tgtEl>
                                          </p:cBhvr>
                                        </p:animEffect>
                                      </p:childTnLst>
                                    </p:cTn>
                                  </p:par>
                                  <p:par>
                                    <p:cTn id="48" presetID="21" presetClass="entr" presetSubtype="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heel(1)">
                                          <p:cBhvr>
                                            <p:cTn id="50" dur="10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par>
                                    <p:cTn id="56" presetID="26" presetClass="emph" presetSubtype="0" fill="hold" grpId="1" nodeType="with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iterate type="lt">
                                        <p:tmAbs val="0"/>
                                      </p:iterate>
                                      <p:childTnLst>
                                        <p:set>
                                          <p:cBhvr>
                                            <p:cTn id="62"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34" presetClass="emph" presetSubtype="0" fill="hold" grpId="0" nodeType="clickEffect">
                                      <p:stCondLst>
                                        <p:cond delay="0"/>
                                      </p:stCondLst>
                                      <p:iterate type="lt">
                                        <p:tmPct val="10000"/>
                                      </p:iterate>
                                      <p:childTnLst>
                                        <p:animMotion origin="layout" path="M 0.0 0.0 L 0.0 -0.07213" pathEditMode="relative" ptsTypes="">
                                          <p:cBhvr>
                                            <p:cTn id="81" dur="250" accel="50000" decel="50000" autoRev="1" fill="hold">
                                              <p:stCondLst>
                                                <p:cond delay="0"/>
                                              </p:stCondLst>
                                            </p:cTn>
                                            <p:tgtEl>
                                              <p:spTgt spid="41">
                                                <p:txEl>
                                                  <p:pRg st="0" end="0"/>
                                                </p:txEl>
                                              </p:spTgt>
                                            </p:tgtEl>
                                            <p:attrNameLst>
                                              <p:attrName>ppt_x</p:attrName>
                                              <p:attrName>ppt_y</p:attrName>
                                            </p:attrNameLst>
                                          </p:cBhvr>
                                        </p:animMotion>
                                        <p:animRot by="1500000">
                                          <p:cBhvr>
                                            <p:cTn id="82" dur="125" fill="hold">
                                              <p:stCondLst>
                                                <p:cond delay="0"/>
                                              </p:stCondLst>
                                            </p:cTn>
                                            <p:tgtEl>
                                              <p:spTgt spid="41">
                                                <p:txEl>
                                                  <p:pRg st="0" end="0"/>
                                                </p:txEl>
                                              </p:spTgt>
                                            </p:tgtEl>
                                            <p:attrNameLst>
                                              <p:attrName>r</p:attrName>
                                            </p:attrNameLst>
                                          </p:cBhvr>
                                        </p:animRot>
                                        <p:animRot by="-1500000">
                                          <p:cBhvr>
                                            <p:cTn id="83" dur="125" fill="hold">
                                              <p:stCondLst>
                                                <p:cond delay="125"/>
                                              </p:stCondLst>
                                            </p:cTn>
                                            <p:tgtEl>
                                              <p:spTgt spid="41">
                                                <p:txEl>
                                                  <p:pRg st="0" end="0"/>
                                                </p:txEl>
                                              </p:spTgt>
                                            </p:tgtEl>
                                            <p:attrNameLst>
                                              <p:attrName>r</p:attrName>
                                            </p:attrNameLst>
                                          </p:cBhvr>
                                        </p:animRot>
                                        <p:animRot by="-1500000">
                                          <p:cBhvr>
                                            <p:cTn id="84" dur="125" fill="hold">
                                              <p:stCondLst>
                                                <p:cond delay="250"/>
                                              </p:stCondLst>
                                            </p:cTn>
                                            <p:tgtEl>
                                              <p:spTgt spid="41">
                                                <p:txEl>
                                                  <p:pRg st="0" end="0"/>
                                                </p:txEl>
                                              </p:spTgt>
                                            </p:tgtEl>
                                            <p:attrNameLst>
                                              <p:attrName>r</p:attrName>
                                            </p:attrNameLst>
                                          </p:cBhvr>
                                        </p:animRot>
                                        <p:animRot by="1500000">
                                          <p:cBhvr>
                                            <p:cTn id="85" dur="125" fill="hold">
                                              <p:stCondLst>
                                                <p:cond delay="375"/>
                                              </p:stCondLst>
                                            </p:cTn>
                                            <p:tgtEl>
                                              <p:spTgt spid="4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allAtOnce"/>
          <p:bldP spid="42" grpId="0"/>
          <p:bldP spid="43" grpId="0"/>
          <p:bldP spid="44" grpId="0" bldLvl="0" animBg="1"/>
          <p:bldP spid="44" grpId="1" bldLvl="0" animBg="1"/>
          <p:bldP spid="46" grpId="0" bldLvl="0" animBg="1"/>
          <p:bldP spid="46" grpId="1" bldLvl="0" animBg="1"/>
          <p:bldP spid="47" grpId="0"/>
          <p:bldP spid="48" grpId="0" bldLvl="0" animBg="1"/>
          <p:bldP spid="48" grpId="1" bldLvl="0" animBg="1"/>
          <p:bldP spid="65" grpId="0" bldLvl="0" animBg="1"/>
          <p:bldP spid="66" grpId="0" bldLvl="0" animBg="1"/>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ppt_x"/>
                                              </p:val>
                                            </p:tav>
                                            <p:tav tm="100000">
                                              <p:val>
                                                <p:strVal val="#ppt_x"/>
                                              </p:val>
                                            </p:tav>
                                          </p:tavLst>
                                        </p:anim>
                                        <p:anim calcmode="lin" valueType="num">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350"/>
                                            <p:tgtEl>
                                              <p:spTgt spid="6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600"/>
                                            <p:tgtEl>
                                              <p:spTgt spid="65"/>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26" presetClass="emph" presetSubtype="0" fill="hold" grpId="1" nodeType="withEffect">
                                      <p:stCondLst>
                                        <p:cond delay="0"/>
                                      </p:stCondLst>
                                      <p:childTnLst>
                                        <p:animEffect transition="out" filter="fade">
                                          <p:cBhvr>
                                            <p:cTn id="32" dur="500" tmFilter="0, 0; .2, .5; .8, .5; 1, 0"/>
                                            <p:tgtEl>
                                              <p:spTgt spid="44"/>
                                            </p:tgtEl>
                                          </p:cBhvr>
                                        </p:animEffect>
                                        <p:animScale>
                                          <p:cBhvr>
                                            <p:cTn id="33" dur="250" autoRev="1" fill="hold"/>
                                            <p:tgtEl>
                                              <p:spTgt spid="44"/>
                                            </p:tgtEl>
                                          </p:cBhvr>
                                          <p:by x="105000" y="105000"/>
                                        </p:animScale>
                                      </p:childTnLst>
                                    </p:cTn>
                                  </p:par>
                                  <p:par>
                                    <p:cTn id="34" presetID="22" presetClass="entr" presetSubtype="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75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26" presetClass="emph" presetSubtype="0" fill="hold" grpId="1" nodeType="withEffect">
                                      <p:stCondLst>
                                        <p:cond delay="0"/>
                                      </p:stCondLst>
                                      <p:childTnLst>
                                        <p:animEffect transition="out" filter="fade">
                                          <p:cBhvr>
                                            <p:cTn id="43" dur="500" tmFilter="0, 0; .2, .5; .8, .5; 1, 0"/>
                                            <p:tgtEl>
                                              <p:spTgt spid="48"/>
                                            </p:tgtEl>
                                          </p:cBhvr>
                                        </p:animEffect>
                                        <p:animScale>
                                          <p:cBhvr>
                                            <p:cTn id="44" dur="250" autoRev="1" fill="hold"/>
                                            <p:tgtEl>
                                              <p:spTgt spid="48"/>
                                            </p:tgtEl>
                                          </p:cBhvr>
                                          <p:by x="105000" y="105000"/>
                                        </p:animScale>
                                      </p:childTnLst>
                                    </p:cTn>
                                  </p:par>
                                  <p:par>
                                    <p:cTn id="45" presetID="22" presetClass="entr" presetSubtype="8"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250"/>
                                            <p:tgtEl>
                                              <p:spTgt spid="51"/>
                                            </p:tgtEl>
                                          </p:cBhvr>
                                        </p:animEffect>
                                      </p:childTnLst>
                                    </p:cTn>
                                  </p:par>
                                  <p:par>
                                    <p:cTn id="48" presetID="21" presetClass="entr" presetSubtype="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heel(1)">
                                          <p:cBhvr>
                                            <p:cTn id="50" dur="10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par>
                                    <p:cTn id="56" presetID="26" presetClass="emph" presetSubtype="0" fill="hold" grpId="1" nodeType="with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iterate type="lt">
                                        <p:tmAbs val="0"/>
                                      </p:iterate>
                                      <p:childTnLst>
                                        <p:set>
                                          <p:cBhvr>
                                            <p:cTn id="62"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34" presetClass="emph" presetSubtype="0" fill="hold" grpId="0" nodeType="clickEffect">
                                      <p:stCondLst>
                                        <p:cond delay="0"/>
                                      </p:stCondLst>
                                      <p:iterate type="lt">
                                        <p:tmPct val="10000"/>
                                      </p:iterate>
                                      <p:childTnLst>
                                        <p:animMotion origin="layout" path="M 0.0 0.0 L 0.0 -0.07213" pathEditMode="relative" ptsTypes="">
                                          <p:cBhvr>
                                            <p:cTn id="81" dur="250" accel="50000" decel="50000" autoRev="1" fill="hold">
                                              <p:stCondLst>
                                                <p:cond delay="0"/>
                                              </p:stCondLst>
                                            </p:cTn>
                                            <p:tgtEl>
                                              <p:spTgt spid="41">
                                                <p:txEl>
                                                  <p:pRg st="0" end="0"/>
                                                </p:txEl>
                                              </p:spTgt>
                                            </p:tgtEl>
                                            <p:attrNameLst>
                                              <p:attrName>ppt_x</p:attrName>
                                              <p:attrName>ppt_y</p:attrName>
                                            </p:attrNameLst>
                                          </p:cBhvr>
                                        </p:animMotion>
                                        <p:animRot by="1500000">
                                          <p:cBhvr>
                                            <p:cTn id="82" dur="125" fill="hold">
                                              <p:stCondLst>
                                                <p:cond delay="0"/>
                                              </p:stCondLst>
                                            </p:cTn>
                                            <p:tgtEl>
                                              <p:spTgt spid="41">
                                                <p:txEl>
                                                  <p:pRg st="0" end="0"/>
                                                </p:txEl>
                                              </p:spTgt>
                                            </p:tgtEl>
                                            <p:attrNameLst>
                                              <p:attrName>r</p:attrName>
                                            </p:attrNameLst>
                                          </p:cBhvr>
                                        </p:animRot>
                                        <p:animRot by="-1500000">
                                          <p:cBhvr>
                                            <p:cTn id="83" dur="125" fill="hold">
                                              <p:stCondLst>
                                                <p:cond delay="125"/>
                                              </p:stCondLst>
                                            </p:cTn>
                                            <p:tgtEl>
                                              <p:spTgt spid="41">
                                                <p:txEl>
                                                  <p:pRg st="0" end="0"/>
                                                </p:txEl>
                                              </p:spTgt>
                                            </p:tgtEl>
                                            <p:attrNameLst>
                                              <p:attrName>r</p:attrName>
                                            </p:attrNameLst>
                                          </p:cBhvr>
                                        </p:animRot>
                                        <p:animRot by="-1500000">
                                          <p:cBhvr>
                                            <p:cTn id="84" dur="125" fill="hold">
                                              <p:stCondLst>
                                                <p:cond delay="250"/>
                                              </p:stCondLst>
                                            </p:cTn>
                                            <p:tgtEl>
                                              <p:spTgt spid="41">
                                                <p:txEl>
                                                  <p:pRg st="0" end="0"/>
                                                </p:txEl>
                                              </p:spTgt>
                                            </p:tgtEl>
                                            <p:attrNameLst>
                                              <p:attrName>r</p:attrName>
                                            </p:attrNameLst>
                                          </p:cBhvr>
                                        </p:animRot>
                                        <p:animRot by="1500000">
                                          <p:cBhvr>
                                            <p:cTn id="85" dur="125" fill="hold">
                                              <p:stCondLst>
                                                <p:cond delay="375"/>
                                              </p:stCondLst>
                                            </p:cTn>
                                            <p:tgtEl>
                                              <p:spTgt spid="4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allAtOnce"/>
          <p:bldP spid="42" grpId="0"/>
          <p:bldP spid="43" grpId="0"/>
          <p:bldP spid="44" grpId="0" bldLvl="0" animBg="1"/>
          <p:bldP spid="44" grpId="1" bldLvl="0" animBg="1"/>
          <p:bldP spid="46" grpId="0" bldLvl="0" animBg="1"/>
          <p:bldP spid="46" grpId="1" bldLvl="0" animBg="1"/>
          <p:bldP spid="47" grpId="0"/>
          <p:bldP spid="48" grpId="0" bldLvl="0" animBg="1"/>
          <p:bldP spid="48" grpId="1" bldLvl="0" animBg="1"/>
          <p:bldP spid="65" grpId="0" bldLvl="0" animBg="1"/>
          <p:bldP spid="66" grpId="0" bldLvl="0" animBg="1"/>
          <p:bldP spid="6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144000" cy="633413"/>
          </a:xfrm>
        </p:spPr>
        <p:txBody>
          <a:bodyPr vert="horz" wrap="square" lIns="91440" tIns="45720" rIns="91440" bIns="45720" numCol="1" anchor="ctr" anchorCtr="0" compatLnSpc="1"/>
          <a:p>
            <a:pPr algn="l">
              <a:lnSpc>
                <a:spcPct val="130000"/>
              </a:lnSpc>
            </a:pPr>
            <a:r>
              <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rPr>
              <a:t>地址翻译：</a:t>
            </a:r>
            <a:r>
              <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建立一个虚拟地址空间到物理地址空间的映射关系</a:t>
            </a:r>
            <a:endParaRPr lang="zh-CN" altLang="en-US" sz="32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92164" name="图片 1"/>
          <p:cNvPicPr>
            <a:picLocks noChangeAspect="1"/>
          </p:cNvPicPr>
          <p:nvPr/>
        </p:nvPicPr>
        <p:blipFill>
          <a:blip r:embed="rId1"/>
          <a:stretch>
            <a:fillRect/>
          </a:stretch>
        </p:blipFill>
        <p:spPr>
          <a:xfrm>
            <a:off x="0" y="1420813"/>
            <a:ext cx="9242425" cy="541813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地址翻译：</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VPN -&gt; PTE -&gt; PPN</a:t>
            </a:r>
            <a:endPar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94212" name="图片 1"/>
          <p:cNvPicPr>
            <a:picLocks noChangeAspect="1"/>
          </p:cNvPicPr>
          <p:nvPr/>
        </p:nvPicPr>
        <p:blipFill>
          <a:blip r:embed="rId1"/>
          <a:stretch>
            <a:fillRect/>
          </a:stretch>
        </p:blipFill>
        <p:spPr>
          <a:xfrm>
            <a:off x="-122237" y="1444625"/>
            <a:ext cx="9242425" cy="54181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页面命中：</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VPN -&gt; PTE -&gt; PPN</a:t>
            </a:r>
            <a:endPar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96260" name="图片 1"/>
          <p:cNvPicPr>
            <a:picLocks noChangeAspect="1"/>
          </p:cNvPicPr>
          <p:nvPr/>
        </p:nvPicPr>
        <p:blipFill>
          <a:blip r:embed="rId1"/>
          <a:stretch>
            <a:fillRect/>
          </a:stretch>
        </p:blipFill>
        <p:spPr>
          <a:xfrm>
            <a:off x="152400" y="908050"/>
            <a:ext cx="8991600" cy="42672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缺页：</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VPN -&gt; PTE     </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没有</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PPN</a:t>
            </a:r>
            <a:endPar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98308" name="图片 1"/>
          <p:cNvPicPr>
            <a:picLocks noChangeAspect="1"/>
          </p:cNvPicPr>
          <p:nvPr/>
        </p:nvPicPr>
        <p:blipFill>
          <a:blip r:embed="rId1"/>
          <a:stretch>
            <a:fillRect/>
          </a:stretch>
        </p:blipFill>
        <p:spPr>
          <a:xfrm>
            <a:off x="203200" y="1417638"/>
            <a:ext cx="8804275" cy="36512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提高翻译速度</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3108325"/>
          </a:xfrm>
          <a:prstGeom prst="rect">
            <a:avLst/>
          </a:prstGeom>
          <a:noFill/>
          <a:ln w="9525">
            <a:noFill/>
          </a:ln>
        </p:spPr>
        <p:txBody>
          <a:bodyPr>
            <a:spAutoFit/>
          </a:bodyPr>
          <a:p>
            <a:pPr>
              <a:buFont typeface="Wingdings" panose="05000000000000000000" pitchFamily="2" charset="2"/>
            </a:pPr>
            <a:r>
              <a:rPr lang="zh-CN" altLang="zh-CN" sz="2800" b="1">
                <a:effectLst>
                  <a:outerShdw blurRad="38100" dist="38100" dir="2700000">
                    <a:srgbClr val="C0C0C0"/>
                  </a:outerShdw>
                </a:effectLst>
                <a:latin typeface="黑体" panose="02010609060101010101" charset="-122"/>
                <a:ea typeface="黑体" panose="02010609060101010101" charset="-122"/>
              </a:rPr>
              <a:t>① </a:t>
            </a:r>
            <a:r>
              <a:rPr lang="zh-CN" altLang="en-US" sz="2800" b="1">
                <a:effectLst>
                  <a:outerShdw blurRad="38100" dist="38100" dir="2700000">
                    <a:srgbClr val="C0C0C0"/>
                  </a:outerShdw>
                </a:effectLst>
                <a:latin typeface="黑体" panose="02010609060101010101" charset="-122"/>
                <a:ea typeface="黑体" panose="02010609060101010101" charset="-122"/>
              </a:rPr>
              <a:t>加入高速缓存</a:t>
            </a:r>
            <a:endParaRPr lang="zh-CN" altLang="zh-CN"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endParaRPr lang="zh-CN" altLang="zh-CN"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r>
              <a:rPr lang="zh-CN" altLang="en-US" sz="2800" b="1">
                <a:effectLst>
                  <a:outerShdw blurRad="38100" dist="38100" dir="2700000">
                    <a:srgbClr val="C0C0C0"/>
                  </a:outerShdw>
                </a:effectLst>
                <a:latin typeface="黑体" panose="02010609060101010101" charset="-122"/>
                <a:ea typeface="黑体" panose="02010609060101010101" charset="-122"/>
              </a:rPr>
              <a:t>② 加入翻译后备缓冲器TLB</a:t>
            </a:r>
            <a:endParaRPr lang="zh-CN" altLang="en-US"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endParaRPr lang="zh-CN" altLang="en-US"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r>
              <a:rPr lang="zh-CN" altLang="en-US" sz="2800" b="1">
                <a:effectLst>
                  <a:outerShdw blurRad="38100" dist="38100" dir="2700000">
                    <a:srgbClr val="C0C0C0"/>
                  </a:outerShdw>
                </a:effectLst>
                <a:latin typeface="黑体" panose="02010609060101010101" charset="-122"/>
                <a:ea typeface="黑体" panose="02010609060101010101" charset="-122"/>
              </a:rPr>
              <a:t>③ 加入多级页表</a:t>
            </a:r>
            <a:endParaRPr lang="zh-CN" altLang="en-US"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endParaRPr lang="zh-CN" altLang="en-US" sz="2800" b="1">
              <a:effectLst>
                <a:outerShdw blurRad="38100" dist="38100" dir="2700000">
                  <a:srgbClr val="C0C0C0"/>
                </a:outerShdw>
              </a:effectLst>
              <a:latin typeface="黑体" panose="02010609060101010101" charset="-122"/>
              <a:ea typeface="黑体" panose="02010609060101010101" charset="-122"/>
            </a:endParaRPr>
          </a:p>
          <a:p>
            <a:pPr>
              <a:buFont typeface="Wingdings" panose="05000000000000000000" pitchFamily="2" charset="2"/>
            </a:pPr>
            <a:r>
              <a:rPr lang="zh-CN" altLang="en-US" sz="2800" b="1">
                <a:solidFill>
                  <a:srgbClr val="002060"/>
                </a:solidFill>
                <a:effectLst>
                  <a:outerShdw blurRad="38100" dist="38100" dir="2700000">
                    <a:srgbClr val="C0C0C0"/>
                  </a:outerShdw>
                </a:effectLst>
                <a:latin typeface="黑体" panose="02010609060101010101" charset="-122"/>
                <a:ea typeface="黑体" panose="02010609060101010101" charset="-122"/>
              </a:rPr>
              <a:t> </a:t>
            </a:r>
            <a:endParaRPr lang="zh-CN" altLang="en-US" sz="2800" b="1">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① </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加入高速缓存</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a:t>
            </a:r>
            <a:r>
              <a:rPr lang="zh-CN" altLang="en-US" sz="3600" b="1" dirty="0">
                <a:solidFill>
                  <a:schemeClr val="tx1"/>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缓存页表条目</a:t>
            </a:r>
            <a:endParaRPr lang="zh-CN" altLang="zh-CN" sz="3600" b="1" dirty="0">
              <a:solidFill>
                <a:schemeClr val="tx1"/>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102404" name="图片 4"/>
          <p:cNvPicPr>
            <a:picLocks noChangeAspect="1"/>
          </p:cNvPicPr>
          <p:nvPr/>
        </p:nvPicPr>
        <p:blipFill>
          <a:blip r:embed="rId1"/>
          <a:stretch>
            <a:fillRect/>
          </a:stretch>
        </p:blipFill>
        <p:spPr>
          <a:xfrm>
            <a:off x="200025" y="1624013"/>
            <a:ext cx="8807450" cy="361156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zh-CN"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② </a:t>
            </a:r>
            <a:r>
              <a:rPr lang="zh-CN" altLang="en-US"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加入翻译后备缓冲器</a:t>
            </a:r>
            <a:r>
              <a:rPr lang="zh-CN" altLang="zh-CN"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TLB</a:t>
            </a:r>
            <a:r>
              <a:rPr lang="en-US" altLang="zh-CN"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a:t>
            </a:r>
            <a:r>
              <a:rPr lang="zh-CN" altLang="en-US" sz="3600" b="1">
                <a:solidFill>
                  <a:srgbClr val="C00000"/>
                </a:solidFill>
                <a:effectLst>
                  <a:outerShdw blurRad="38100" dist="38100" dir="2700000">
                    <a:srgbClr val="C0C0C0"/>
                  </a:outerShdw>
                </a:effectLst>
                <a:latin typeface="Times New Roman" panose="02020603050405020304" charset="0"/>
                <a:ea typeface="黑体" panose="02010609060101010101" charset="-122"/>
                <a:sym typeface="宋体" panose="02010600030101010101" pitchFamily="2" charset="-122"/>
              </a:rPr>
              <a:t>虚拟寻址的缓存</a:t>
            </a:r>
            <a:endParaRPr lang="en-US" altLang="zh-CN" sz="36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104452" name="图片 1"/>
          <p:cNvPicPr>
            <a:picLocks noChangeAspect="1"/>
          </p:cNvPicPr>
          <p:nvPr/>
        </p:nvPicPr>
        <p:blipFill>
          <a:blip r:embed="rId1"/>
          <a:stretch>
            <a:fillRect/>
          </a:stretch>
        </p:blipFill>
        <p:spPr>
          <a:xfrm>
            <a:off x="1403350" y="1412875"/>
            <a:ext cx="6464300" cy="49466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③</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加入多级页表</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106500" name="图片 3"/>
          <p:cNvPicPr>
            <a:picLocks noChangeAspect="1"/>
          </p:cNvPicPr>
          <p:nvPr/>
        </p:nvPicPr>
        <p:blipFill>
          <a:blip r:embed="rId1"/>
          <a:stretch>
            <a:fillRect/>
          </a:stretch>
        </p:blipFill>
        <p:spPr>
          <a:xfrm>
            <a:off x="814388" y="850900"/>
            <a:ext cx="6797675" cy="610235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zh-CN"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③</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加入多级页表</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1271588"/>
            <a:ext cx="9144000" cy="892175"/>
          </a:xfrm>
          <a:prstGeom prst="rect">
            <a:avLst/>
          </a:prstGeom>
          <a:noFill/>
          <a:ln w="9525">
            <a:noFill/>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108548" name="图片 1"/>
          <p:cNvPicPr>
            <a:picLocks noChangeAspect="1"/>
          </p:cNvPicPr>
          <p:nvPr/>
        </p:nvPicPr>
        <p:blipFill>
          <a:blip r:embed="rId1"/>
          <a:stretch>
            <a:fillRect/>
          </a:stretch>
        </p:blipFill>
        <p:spPr>
          <a:xfrm>
            <a:off x="511175" y="1189038"/>
            <a:ext cx="8121650" cy="49657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7" name="标题 6"/>
          <p:cNvSpPr>
            <a:spLocks noGrp="1"/>
          </p:cNvSpPr>
          <p:nvPr>
            <p:ph type="title"/>
          </p:nvPr>
        </p:nvSpPr>
        <p:spPr>
          <a:xfrm>
            <a:off x="0" y="217488"/>
            <a:ext cx="9782175" cy="633413"/>
          </a:xfrm>
        </p:spPr>
        <p:txBody>
          <a:bodyPr vert="horz" wrap="square" lIns="91440" tIns="45720" rIns="91440" bIns="45720" numCol="1" anchor="ctr" anchorCtr="0" compatLnSpc="1"/>
          <a:p>
            <a:pPr algn="l">
              <a:lnSpc>
                <a:spcPct val="130000"/>
              </a:lnSpc>
            </a:pPr>
            <a:r>
              <a:rPr lang="en-US" altLang="zh-CN"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2.1</a:t>
            </a:r>
            <a:r>
              <a:rPr lang="zh-CN" altLang="en-US"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综合实例模拟：端到端地址翻译</a:t>
            </a:r>
            <a:endParaRPr lang="zh-CN" altLang="en-US" sz="36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10595" name="矩形 1"/>
          <p:cNvSpPr/>
          <p:nvPr/>
        </p:nvSpPr>
        <p:spPr>
          <a:xfrm>
            <a:off x="323850" y="1196975"/>
            <a:ext cx="5402263" cy="522288"/>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1&gt; </a:t>
            </a:r>
            <a:r>
              <a:rPr lang="zh-CN" altLang="en-US" sz="2800" b="1">
                <a:solidFill>
                  <a:srgbClr val="FF0000"/>
                </a:solidFill>
                <a:latin typeface="Arial" panose="020B0604020202020204" pitchFamily="34" charset="0"/>
              </a:rPr>
              <a:t>虚拟地址大小</a:t>
            </a:r>
            <a:r>
              <a:rPr lang="en-US" altLang="zh-CN" sz="2800" b="1">
                <a:solidFill>
                  <a:srgbClr val="FF0000"/>
                </a:solidFill>
                <a:latin typeface="Arial" panose="020B0604020202020204" pitchFamily="34" charset="0"/>
              </a:rPr>
              <a:t>14</a:t>
            </a:r>
            <a:r>
              <a:rPr lang="zh-CN" altLang="en-US" sz="2800" b="1">
                <a:solidFill>
                  <a:srgbClr val="FF0000"/>
                </a:solidFill>
                <a:latin typeface="Arial" panose="020B0604020202020204" pitchFamily="34" charset="0"/>
              </a:rPr>
              <a:t>位：结构如下</a:t>
            </a:r>
            <a:endParaRPr lang="zh-CN" altLang="en-US" sz="2800" b="1">
              <a:solidFill>
                <a:srgbClr val="FF0000"/>
              </a:solidFill>
              <a:latin typeface="Arial" panose="020B0604020202020204" pitchFamily="34" charset="0"/>
            </a:endParaRPr>
          </a:p>
        </p:txBody>
      </p:sp>
      <p:pic>
        <p:nvPicPr>
          <p:cNvPr id="110596" name="图片 3"/>
          <p:cNvPicPr>
            <a:picLocks noChangeAspect="1"/>
          </p:cNvPicPr>
          <p:nvPr/>
        </p:nvPicPr>
        <p:blipFill>
          <a:blip r:embed="rId1"/>
          <a:stretch>
            <a:fillRect/>
          </a:stretch>
        </p:blipFill>
        <p:spPr>
          <a:xfrm>
            <a:off x="539750" y="1844675"/>
            <a:ext cx="8204200" cy="1439863"/>
          </a:xfrm>
          <a:prstGeom prst="rect">
            <a:avLst/>
          </a:prstGeom>
          <a:noFill/>
          <a:ln w="9525">
            <a:noFill/>
          </a:ln>
        </p:spPr>
      </p:pic>
      <p:sp>
        <p:nvSpPr>
          <p:cNvPr id="110597" name="矩形 7"/>
          <p:cNvSpPr/>
          <p:nvPr/>
        </p:nvSpPr>
        <p:spPr>
          <a:xfrm>
            <a:off x="2843213" y="3284538"/>
            <a:ext cx="1482725" cy="523875"/>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8</a:t>
            </a:r>
            <a:r>
              <a:rPr lang="zh-CN" altLang="en-US" sz="2800" b="1">
                <a:solidFill>
                  <a:srgbClr val="FF0000"/>
                </a:solidFill>
                <a:latin typeface="Arial" panose="020B0604020202020204" pitchFamily="34" charset="0"/>
              </a:rPr>
              <a:t>位</a:t>
            </a:r>
            <a:r>
              <a:rPr lang="en-US" altLang="zh-CN" sz="2800" b="1">
                <a:solidFill>
                  <a:srgbClr val="FF0000"/>
                </a:solidFill>
                <a:latin typeface="Arial" panose="020B0604020202020204" pitchFamily="34" charset="0"/>
              </a:rPr>
              <a:t>VPN</a:t>
            </a:r>
            <a:endParaRPr lang="zh-CN" altLang="en-US" sz="2800" b="1">
              <a:solidFill>
                <a:srgbClr val="FF0000"/>
              </a:solidFill>
              <a:latin typeface="Arial" panose="020B0604020202020204" pitchFamily="34" charset="0"/>
            </a:endParaRPr>
          </a:p>
        </p:txBody>
      </p:sp>
      <p:sp>
        <p:nvSpPr>
          <p:cNvPr id="110598" name="矩形 8"/>
          <p:cNvSpPr/>
          <p:nvPr/>
        </p:nvSpPr>
        <p:spPr>
          <a:xfrm>
            <a:off x="6443663" y="3284538"/>
            <a:ext cx="1501775" cy="523875"/>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6</a:t>
            </a:r>
            <a:r>
              <a:rPr lang="zh-CN" altLang="en-US" sz="2800" b="1">
                <a:solidFill>
                  <a:srgbClr val="FF0000"/>
                </a:solidFill>
                <a:latin typeface="Arial" panose="020B0604020202020204" pitchFamily="34" charset="0"/>
              </a:rPr>
              <a:t>位</a:t>
            </a:r>
            <a:r>
              <a:rPr lang="en-US" altLang="zh-CN" sz="2800" b="1">
                <a:solidFill>
                  <a:srgbClr val="FF0000"/>
                </a:solidFill>
                <a:latin typeface="Arial" panose="020B0604020202020204" pitchFamily="34" charset="0"/>
              </a:rPr>
              <a:t>VPO</a:t>
            </a:r>
            <a:endParaRPr lang="zh-CN" altLang="en-US" sz="2800" b="1">
              <a:solidFill>
                <a:srgbClr val="FF0000"/>
              </a:solidFill>
              <a:latin typeface="Arial" panose="020B0604020202020204" pitchFamily="34" charset="0"/>
            </a:endParaRPr>
          </a:p>
        </p:txBody>
      </p:sp>
      <p:sp>
        <p:nvSpPr>
          <p:cNvPr id="110599" name="矩形 9"/>
          <p:cNvSpPr/>
          <p:nvPr/>
        </p:nvSpPr>
        <p:spPr>
          <a:xfrm>
            <a:off x="323850" y="4292600"/>
            <a:ext cx="5761038" cy="523875"/>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2&gt; </a:t>
            </a:r>
            <a:r>
              <a:rPr lang="zh-CN" altLang="en-US" sz="2800" b="1">
                <a:solidFill>
                  <a:srgbClr val="FF0000"/>
                </a:solidFill>
                <a:latin typeface="Arial" panose="020B0604020202020204" pitchFamily="34" charset="0"/>
              </a:rPr>
              <a:t>物理地址大小</a:t>
            </a:r>
            <a:r>
              <a:rPr lang="en-US" altLang="zh-CN" sz="2800" b="1">
                <a:solidFill>
                  <a:srgbClr val="FF0000"/>
                </a:solidFill>
                <a:latin typeface="Arial" panose="020B0604020202020204" pitchFamily="34" charset="0"/>
              </a:rPr>
              <a:t>12</a:t>
            </a:r>
            <a:r>
              <a:rPr lang="zh-CN" altLang="en-US" sz="2800" b="1">
                <a:solidFill>
                  <a:srgbClr val="FF0000"/>
                </a:solidFill>
                <a:latin typeface="Arial" panose="020B0604020202020204" pitchFamily="34" charset="0"/>
              </a:rPr>
              <a:t>位，结构如下：</a:t>
            </a:r>
            <a:endParaRPr lang="zh-CN" altLang="en-US" sz="2800" b="1">
              <a:solidFill>
                <a:srgbClr val="FF0000"/>
              </a:solidFill>
              <a:latin typeface="Arial" panose="020B0604020202020204" pitchFamily="34" charset="0"/>
            </a:endParaRPr>
          </a:p>
        </p:txBody>
      </p:sp>
      <p:pic>
        <p:nvPicPr>
          <p:cNvPr id="110600" name="图片 10"/>
          <p:cNvPicPr>
            <a:picLocks noChangeAspect="1"/>
          </p:cNvPicPr>
          <p:nvPr/>
        </p:nvPicPr>
        <p:blipFill>
          <a:blip r:embed="rId2"/>
          <a:stretch>
            <a:fillRect/>
          </a:stretch>
        </p:blipFill>
        <p:spPr>
          <a:xfrm>
            <a:off x="1331913" y="4868863"/>
            <a:ext cx="7023100" cy="1219200"/>
          </a:xfrm>
          <a:prstGeom prst="rect">
            <a:avLst/>
          </a:prstGeom>
          <a:noFill/>
          <a:ln w="9525">
            <a:noFill/>
          </a:ln>
        </p:spPr>
      </p:pic>
      <p:sp>
        <p:nvSpPr>
          <p:cNvPr id="110601" name="矩形 11"/>
          <p:cNvSpPr/>
          <p:nvPr/>
        </p:nvSpPr>
        <p:spPr>
          <a:xfrm>
            <a:off x="3563938" y="6165850"/>
            <a:ext cx="1481137" cy="522288"/>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6</a:t>
            </a:r>
            <a:r>
              <a:rPr lang="zh-CN" altLang="en-US" sz="2800" b="1">
                <a:solidFill>
                  <a:srgbClr val="FF0000"/>
                </a:solidFill>
                <a:latin typeface="Arial" panose="020B0604020202020204" pitchFamily="34" charset="0"/>
              </a:rPr>
              <a:t>位</a:t>
            </a:r>
            <a:r>
              <a:rPr lang="en-US" altLang="zh-CN" sz="2800" b="1">
                <a:solidFill>
                  <a:srgbClr val="FF0000"/>
                </a:solidFill>
                <a:latin typeface="Arial" panose="020B0604020202020204" pitchFamily="34" charset="0"/>
              </a:rPr>
              <a:t>PPN</a:t>
            </a:r>
            <a:endParaRPr lang="zh-CN" altLang="en-US" sz="2800" b="1">
              <a:solidFill>
                <a:srgbClr val="FF0000"/>
              </a:solidFill>
              <a:latin typeface="Arial" panose="020B0604020202020204" pitchFamily="34" charset="0"/>
            </a:endParaRPr>
          </a:p>
        </p:txBody>
      </p:sp>
      <p:sp>
        <p:nvSpPr>
          <p:cNvPr id="110602" name="矩形 12"/>
          <p:cNvSpPr/>
          <p:nvPr/>
        </p:nvSpPr>
        <p:spPr>
          <a:xfrm>
            <a:off x="6588125" y="6092825"/>
            <a:ext cx="1501775" cy="523875"/>
          </a:xfrm>
          <a:prstGeom prst="rect">
            <a:avLst/>
          </a:prstGeom>
          <a:noFill/>
          <a:ln w="9525">
            <a:noFill/>
          </a:ln>
        </p:spPr>
        <p:txBody>
          <a:bodyPr wrap="none">
            <a:spAutoFit/>
          </a:bodyPr>
          <a:p>
            <a:r>
              <a:rPr lang="en-US" altLang="zh-CN" sz="2800" b="1">
                <a:solidFill>
                  <a:srgbClr val="FF0000"/>
                </a:solidFill>
                <a:latin typeface="Arial" panose="020B0604020202020204" pitchFamily="34" charset="0"/>
              </a:rPr>
              <a:t>6</a:t>
            </a:r>
            <a:r>
              <a:rPr lang="zh-CN" altLang="en-US" sz="2800" b="1">
                <a:solidFill>
                  <a:srgbClr val="FF0000"/>
                </a:solidFill>
                <a:latin typeface="Arial" panose="020B0604020202020204" pitchFamily="34" charset="0"/>
              </a:rPr>
              <a:t>位</a:t>
            </a:r>
            <a:r>
              <a:rPr lang="en-US" altLang="zh-CN" sz="2800">
                <a:solidFill>
                  <a:srgbClr val="FF0000"/>
                </a:solidFill>
                <a:latin typeface="Arial" panose="020B0604020202020204" pitchFamily="34" charset="0"/>
              </a:rPr>
              <a:t>PP</a:t>
            </a:r>
            <a:r>
              <a:rPr lang="en-US" altLang="zh-CN" sz="2800" b="1">
                <a:solidFill>
                  <a:srgbClr val="FF0000"/>
                </a:solidFill>
                <a:latin typeface="Arial" panose="020B0604020202020204" pitchFamily="34" charset="0"/>
              </a:rPr>
              <a:t>O</a:t>
            </a:r>
            <a:endParaRPr lang="zh-CN" altLang="en-US" sz="2800" b="1">
              <a:solidFill>
                <a:srgbClr val="FF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lstStyle/>
          <a:p>
            <a:pPr marL="0" marR="0" lvl="0" indent="0" algn="l" defTabSz="914400" rtl="0" eaLnBrk="1" fontAlgn="base" latinLnBrk="0" hangingPunct="1">
              <a:lnSpc>
                <a:spcPct val="130000"/>
              </a:lnSpc>
              <a:spcBef>
                <a:spcPct val="0"/>
              </a:spcBef>
              <a:spcAft>
                <a:spcPct val="0"/>
              </a:spcAft>
              <a:buClrTx/>
              <a:buSzTx/>
              <a:buFont typeface="Wingdings" panose="05000000000000000000" charset="0"/>
              <a:buNone/>
              <a:defRPr/>
            </a:pPr>
            <a:r>
              <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rPr>
              <a:t>基本概念</a:t>
            </a:r>
            <a:endPar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endParaRPr>
          </a:p>
        </p:txBody>
      </p:sp>
      <p:sp>
        <p:nvSpPr>
          <p:cNvPr id="167939" name="矩形 167938"/>
          <p:cNvSpPr/>
          <p:nvPr/>
        </p:nvSpPr>
        <p:spPr>
          <a:xfrm>
            <a:off x="0" y="765175"/>
            <a:ext cx="9144000" cy="6985000"/>
          </a:xfrm>
          <a:prstGeom prst="rect">
            <a:avLst/>
          </a:prstGeom>
          <a:noFill/>
          <a:ln w="9525">
            <a:noFill/>
          </a:ln>
        </p:spPr>
        <p:txBody>
          <a:bodyPr>
            <a:spAutoFit/>
          </a:bodyPr>
          <a:p>
            <a:pPr marL="342900" indent="-342900">
              <a:buFont typeface="Wingdings" panose="05000000000000000000" pitchFamily="2" charset="2"/>
              <a:buChar char="p"/>
            </a:pPr>
            <a:endParaRPr lang="zh-CN" altLang="zh-CN" sz="24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2800" dirty="0">
                <a:effectLst>
                  <a:outerShdw blurRad="38100" dist="38100" dir="2700000">
                    <a:srgbClr val="C0C0C0"/>
                  </a:outerShdw>
                </a:effectLst>
                <a:latin typeface="黑体" panose="02010609060101010101" charset="-122"/>
                <a:ea typeface="黑体" panose="02010609060101010101" charset="-122"/>
              </a:rPr>
              <a:t>虚拟存储器</a:t>
            </a:r>
            <a:r>
              <a:rPr lang="zh-CN" altLang="zh-CN" sz="2800" dirty="0">
                <a:effectLst>
                  <a:outerShdw blurRad="38100" dist="38100" dir="2700000">
                    <a:srgbClr val="C0C0C0"/>
                  </a:outerShdw>
                </a:effectLst>
                <a:latin typeface="黑体" panose="02010609060101010101" charset="-122"/>
                <a:ea typeface="黑体" panose="02010609060101010101" charset="-122"/>
              </a:rPr>
              <a:t> </a:t>
            </a:r>
            <a:r>
              <a:rPr lang="zh-CN" altLang="en-US" sz="2800" dirty="0">
                <a:effectLst>
                  <a:outerShdw blurRad="38100" dist="38100" dir="2700000">
                    <a:srgbClr val="C0C0C0"/>
                  </a:outerShdw>
                </a:effectLst>
                <a:latin typeface="黑体" panose="02010609060101010101" charset="-122"/>
                <a:ea typeface="黑体" panose="02010609060101010101" charset="-122"/>
              </a:rPr>
              <a:t>（虚拟内存）：通过磁盘构建虚拟内存</a:t>
            </a:r>
            <a:endParaRPr lang="zh-CN" altLang="zh-CN" sz="28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Ø"/>
            </a:pPr>
            <a:endParaRPr lang="zh-CN" altLang="zh-CN" sz="28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pPr>
            <a:endParaRPr lang="zh-CN" altLang="zh-CN" sz="28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2800" dirty="0">
                <a:latin typeface="Arial" panose="020B0604020202020204" pitchFamily="34" charset="0"/>
                <a:sym typeface="宋体" panose="02010600030101010101" pitchFamily="2" charset="-122"/>
              </a:rPr>
              <a:t>4G的内存空间的不足问题</a:t>
            </a:r>
            <a:endParaRPr lang="zh-CN" altLang="en-US" sz="2800" dirty="0">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endParaRPr lang="zh-CN" altLang="en-US" sz="2800" dirty="0">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endParaRPr lang="zh-CN" altLang="en-US" sz="2800" dirty="0">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endParaRPr lang="zh-CN" altLang="en-US" sz="2800" dirty="0">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r>
              <a:rPr lang="zh-CN" altLang="en-US" sz="2800" dirty="0">
                <a:latin typeface="Arial" panose="020B0604020202020204" pitchFamily="34" charset="0"/>
                <a:sym typeface="宋体" panose="02010600030101010101" pitchFamily="2" charset="-122"/>
              </a:rPr>
              <a:t>只将磁盘中的一部分放入内存中，以后根据实际的需要随时从硬盘中调入内容</a:t>
            </a:r>
            <a:endParaRPr lang="zh-CN" altLang="en-US" sz="2400" dirty="0">
              <a:solidFill>
                <a:srgbClr val="C00000"/>
              </a:solidFill>
              <a:effectLst>
                <a:outerShdw blurRad="38100" dist="38100" dir="2700000">
                  <a:srgbClr val="C0C0C0"/>
                </a:outerShdw>
              </a:effectLst>
              <a:latin typeface="黑体" panose="02010609060101010101" charset="-122"/>
              <a:ea typeface="黑体" panose="02010609060101010101" charset="-122"/>
              <a:sym typeface="宋体" panose="02010600030101010101" pitchFamily="2" charset="-122"/>
            </a:endParaRPr>
          </a:p>
          <a:p>
            <a:pPr marL="342900" indent="-342900">
              <a:buFont typeface="Wingdings" panose="05000000000000000000" pitchFamily="2" charset="2"/>
              <a:buChar char="p"/>
            </a:pPr>
            <a:endParaRPr lang="zh-CN" altLang="en-US" sz="2400" dirty="0">
              <a:solidFill>
                <a:srgbClr val="C00000"/>
              </a:solidFill>
              <a:effectLst>
                <a:outerShdw blurRad="38100" dist="38100" dir="2700000">
                  <a:srgbClr val="C0C0C0"/>
                </a:outerShdw>
              </a:effectLst>
              <a:latin typeface="黑体" panose="02010609060101010101" charset="-122"/>
              <a:ea typeface="黑体" panose="02010609060101010101" charset="-122"/>
              <a:sym typeface="宋体" panose="02010600030101010101" pitchFamily="2"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dirty="0">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12642" name="矩形 9"/>
          <p:cNvSpPr/>
          <p:nvPr/>
        </p:nvSpPr>
        <p:spPr>
          <a:xfrm>
            <a:off x="107950" y="188913"/>
            <a:ext cx="9036050" cy="954087"/>
          </a:xfrm>
          <a:prstGeom prst="rect">
            <a:avLst/>
          </a:prstGeom>
          <a:noFill/>
          <a:ln w="9525">
            <a:noFill/>
          </a:ln>
        </p:spPr>
        <p:txBody>
          <a:bodyPr>
            <a:spAutoFit/>
          </a:bodyPr>
          <a:p>
            <a:r>
              <a:rPr lang="en-US" altLang="zh-CN" sz="2800" b="1">
                <a:solidFill>
                  <a:srgbClr val="FF0000"/>
                </a:solidFill>
                <a:latin typeface="Arial" panose="020B0604020202020204" pitchFamily="34" charset="0"/>
              </a:rPr>
              <a:t>3&gt;  </a:t>
            </a:r>
            <a:r>
              <a:rPr lang="zh-CN" altLang="en-US" sz="2800" b="1">
                <a:solidFill>
                  <a:srgbClr val="FF0000"/>
                </a:solidFill>
                <a:latin typeface="Arial" panose="020B0604020202020204" pitchFamily="34" charset="0"/>
              </a:rPr>
              <a:t>页表（一共</a:t>
            </a:r>
            <a:r>
              <a:rPr lang="en-US" altLang="zh-CN" sz="2800" b="1">
                <a:solidFill>
                  <a:srgbClr val="FF0000"/>
                </a:solidFill>
                <a:latin typeface="Arial" panose="020B0604020202020204" pitchFamily="34" charset="0"/>
              </a:rPr>
              <a:t>256</a:t>
            </a:r>
            <a:r>
              <a:rPr lang="zh-CN" altLang="en-US" sz="2800" b="1">
                <a:solidFill>
                  <a:srgbClr val="FF0000"/>
                </a:solidFill>
                <a:latin typeface="Arial" panose="020B0604020202020204" pitchFamily="34" charset="0"/>
              </a:rPr>
              <a:t>个页表条目，每个页面大小为</a:t>
            </a:r>
            <a:r>
              <a:rPr lang="en-US" altLang="zh-CN" sz="2800" b="1">
                <a:solidFill>
                  <a:srgbClr val="FF0000"/>
                </a:solidFill>
                <a:latin typeface="Arial" panose="020B0604020202020204" pitchFamily="34" charset="0"/>
              </a:rPr>
              <a:t>64B</a:t>
            </a:r>
            <a:r>
              <a:rPr lang="zh-CN" altLang="en-US" sz="2800" b="1">
                <a:solidFill>
                  <a:srgbClr val="FF0000"/>
                </a:solidFill>
                <a:latin typeface="Arial" panose="020B0604020202020204" pitchFamily="34" charset="0"/>
              </a:rPr>
              <a:t>），页表如下：</a:t>
            </a:r>
            <a:endParaRPr lang="zh-CN" altLang="en-US" sz="2800" b="1">
              <a:solidFill>
                <a:srgbClr val="FF0000"/>
              </a:solidFill>
              <a:latin typeface="Arial" panose="020B0604020202020204" pitchFamily="34" charset="0"/>
            </a:endParaRPr>
          </a:p>
        </p:txBody>
      </p:sp>
      <p:pic>
        <p:nvPicPr>
          <p:cNvPr id="112643" name="图片 10"/>
          <p:cNvPicPr>
            <a:picLocks noChangeAspect="1"/>
          </p:cNvPicPr>
          <p:nvPr/>
        </p:nvPicPr>
        <p:blipFill>
          <a:blip r:embed="rId1"/>
          <a:stretch>
            <a:fillRect/>
          </a:stretch>
        </p:blipFill>
        <p:spPr>
          <a:xfrm>
            <a:off x="1908175" y="1412875"/>
            <a:ext cx="5040313" cy="3624263"/>
          </a:xfrm>
          <a:prstGeom prst="rect">
            <a:avLst/>
          </a:prstGeom>
          <a:noFill/>
          <a:ln w="9525">
            <a:noFill/>
          </a:ln>
        </p:spPr>
      </p:pic>
      <p:sp>
        <p:nvSpPr>
          <p:cNvPr id="112644" name="矩形 11"/>
          <p:cNvSpPr/>
          <p:nvPr/>
        </p:nvSpPr>
        <p:spPr>
          <a:xfrm>
            <a:off x="684213" y="5445125"/>
            <a:ext cx="8135937" cy="461963"/>
          </a:xfrm>
          <a:prstGeom prst="rect">
            <a:avLst/>
          </a:prstGeom>
          <a:noFill/>
          <a:ln w="9525">
            <a:noFill/>
          </a:ln>
        </p:spPr>
        <p:txBody>
          <a:bodyPr>
            <a:spAutoFit/>
          </a:bodyPr>
          <a:p>
            <a:r>
              <a:rPr lang="zh-CN" altLang="en-US" sz="2400" b="1">
                <a:solidFill>
                  <a:srgbClr val="FF0000"/>
                </a:solidFill>
                <a:latin typeface="Arial" panose="020B0604020202020204" pitchFamily="34" charset="0"/>
              </a:rPr>
              <a:t>因为虚拟地址有</a:t>
            </a:r>
            <a:r>
              <a:rPr lang="en-US" altLang="zh-CN" sz="2400" b="1">
                <a:solidFill>
                  <a:srgbClr val="FF0000"/>
                </a:solidFill>
                <a:latin typeface="Arial" panose="020B0604020202020204" pitchFamily="34" charset="0"/>
              </a:rPr>
              <a:t>8</a:t>
            </a:r>
            <a:r>
              <a:rPr lang="zh-CN" altLang="en-US" sz="2400" b="1">
                <a:solidFill>
                  <a:srgbClr val="FF0000"/>
                </a:solidFill>
                <a:latin typeface="Arial" panose="020B0604020202020204" pitchFamily="34" charset="0"/>
              </a:rPr>
              <a:t>位</a:t>
            </a:r>
            <a:r>
              <a:rPr lang="en-US" altLang="zh-CN" sz="2400" b="1">
                <a:solidFill>
                  <a:srgbClr val="FF0000"/>
                </a:solidFill>
                <a:latin typeface="Arial" panose="020B0604020202020204" pitchFamily="34" charset="0"/>
              </a:rPr>
              <a:t>VPN</a:t>
            </a:r>
            <a:r>
              <a:rPr lang="zh-CN" altLang="en-US" sz="2400" b="1">
                <a:solidFill>
                  <a:srgbClr val="FF0000"/>
                </a:solidFill>
                <a:latin typeface="Arial" panose="020B0604020202020204" pitchFamily="34" charset="0"/>
              </a:rPr>
              <a:t>，所以有</a:t>
            </a:r>
            <a:r>
              <a:rPr lang="zh-CN" altLang="zh-CN" sz="2400" b="1">
                <a:solidFill>
                  <a:srgbClr val="FF0000"/>
                </a:solidFill>
                <a:latin typeface="Arial" panose="020B0604020202020204" pitchFamily="34" charset="0"/>
              </a:rPr>
              <a:t>2</a:t>
            </a:r>
            <a:r>
              <a:rPr lang="en-US" altLang="zh-CN" sz="2400" b="1">
                <a:solidFill>
                  <a:srgbClr val="FF0000"/>
                </a:solidFill>
                <a:latin typeface="Arial" panose="020B0604020202020204" pitchFamily="34" charset="0"/>
              </a:rPr>
              <a:t>^8=256</a:t>
            </a:r>
            <a:r>
              <a:rPr lang="zh-CN" altLang="en-US" sz="2400" b="1">
                <a:solidFill>
                  <a:srgbClr val="FF0000"/>
                </a:solidFill>
                <a:latin typeface="Arial" panose="020B0604020202020204" pitchFamily="34" charset="0"/>
              </a:rPr>
              <a:t>个页表条目</a:t>
            </a:r>
            <a:r>
              <a:rPr lang="en-US" altLang="zh-CN" sz="2400" b="1">
                <a:solidFill>
                  <a:srgbClr val="FF0000"/>
                </a:solidFill>
                <a:latin typeface="Arial" panose="020B0604020202020204" pitchFamily="34" charset="0"/>
              </a:rPr>
              <a:t>PTE</a:t>
            </a:r>
            <a:endParaRPr lang="zh-CN" altLang="en-US" sz="2400" b="1">
              <a:solidFill>
                <a:srgbClr val="FF0000"/>
              </a:solidFill>
              <a:latin typeface="Arial" panose="020B0604020202020204" pitchFamily="34" charset="0"/>
            </a:endParaRPr>
          </a:p>
        </p:txBody>
      </p:sp>
      <p:sp>
        <p:nvSpPr>
          <p:cNvPr id="112645" name="矩形 12"/>
          <p:cNvSpPr/>
          <p:nvPr/>
        </p:nvSpPr>
        <p:spPr>
          <a:xfrm>
            <a:off x="755650" y="6092825"/>
            <a:ext cx="8137525" cy="461963"/>
          </a:xfrm>
          <a:prstGeom prst="rect">
            <a:avLst/>
          </a:prstGeom>
          <a:noFill/>
          <a:ln w="9525">
            <a:noFill/>
          </a:ln>
        </p:spPr>
        <p:txBody>
          <a:bodyPr>
            <a:spAutoFit/>
          </a:bodyPr>
          <a:p>
            <a:r>
              <a:rPr lang="zh-CN" altLang="en-US" sz="2400" b="1">
                <a:solidFill>
                  <a:srgbClr val="FF0000"/>
                </a:solidFill>
                <a:latin typeface="Arial" panose="020B0604020202020204" pitchFamily="34" charset="0"/>
              </a:rPr>
              <a:t>因为虚拟地址有</a:t>
            </a:r>
            <a:r>
              <a:rPr lang="en-US" altLang="zh-CN" sz="2400" b="1">
                <a:solidFill>
                  <a:srgbClr val="FF0000"/>
                </a:solidFill>
                <a:latin typeface="Arial" panose="020B0604020202020204" pitchFamily="34" charset="0"/>
              </a:rPr>
              <a:t>6</a:t>
            </a:r>
            <a:r>
              <a:rPr lang="zh-CN" altLang="en-US" sz="2400" b="1">
                <a:solidFill>
                  <a:srgbClr val="FF0000"/>
                </a:solidFill>
                <a:latin typeface="Arial" panose="020B0604020202020204" pitchFamily="34" charset="0"/>
              </a:rPr>
              <a:t>位</a:t>
            </a:r>
            <a:r>
              <a:rPr lang="en-US" altLang="zh-CN" sz="2400" b="1">
                <a:solidFill>
                  <a:srgbClr val="FF0000"/>
                </a:solidFill>
                <a:latin typeface="Arial" panose="020B0604020202020204" pitchFamily="34" charset="0"/>
              </a:rPr>
              <a:t>VPO</a:t>
            </a:r>
            <a:r>
              <a:rPr lang="zh-CN" altLang="en-US" sz="2400" b="1">
                <a:solidFill>
                  <a:srgbClr val="FF0000"/>
                </a:solidFill>
                <a:latin typeface="Arial" panose="020B0604020202020204" pitchFamily="34" charset="0"/>
              </a:rPr>
              <a:t>，所以每页大小为</a:t>
            </a:r>
            <a:r>
              <a:rPr lang="zh-CN" altLang="zh-CN" sz="2400" b="1">
                <a:solidFill>
                  <a:srgbClr val="FF0000"/>
                </a:solidFill>
                <a:latin typeface="Arial" panose="020B0604020202020204" pitchFamily="34" charset="0"/>
              </a:rPr>
              <a:t>2</a:t>
            </a:r>
            <a:r>
              <a:rPr lang="en-US" altLang="zh-CN" sz="2400" b="1">
                <a:solidFill>
                  <a:srgbClr val="FF0000"/>
                </a:solidFill>
                <a:latin typeface="Arial" panose="020B0604020202020204" pitchFamily="34" charset="0"/>
              </a:rPr>
              <a:t>^6=64B</a:t>
            </a:r>
            <a:endParaRPr lang="zh-CN" altLang="en-US" sz="2400" b="1">
              <a:solidFill>
                <a:srgbClr val="FF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14690" name="矩形 9"/>
          <p:cNvSpPr/>
          <p:nvPr/>
        </p:nvSpPr>
        <p:spPr>
          <a:xfrm>
            <a:off x="107950" y="188913"/>
            <a:ext cx="903605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4&gt;  TLB</a:t>
            </a:r>
            <a:r>
              <a:rPr lang="zh-CN" altLang="en-US" sz="2800" b="1">
                <a:solidFill>
                  <a:srgbClr val="FF0000"/>
                </a:solidFill>
                <a:latin typeface="Arial" panose="020B0604020202020204" pitchFamily="34" charset="0"/>
              </a:rPr>
              <a:t>翻译后备缓冲器（四路组相连，一共</a:t>
            </a:r>
            <a:r>
              <a:rPr lang="en-US" altLang="zh-CN" sz="2800" b="1">
                <a:solidFill>
                  <a:srgbClr val="FF0000"/>
                </a:solidFill>
                <a:latin typeface="Arial" panose="020B0604020202020204" pitchFamily="34" charset="0"/>
              </a:rPr>
              <a:t>16</a:t>
            </a:r>
            <a:r>
              <a:rPr lang="zh-CN" altLang="en-US" sz="2800" b="1">
                <a:solidFill>
                  <a:srgbClr val="FF0000"/>
                </a:solidFill>
                <a:latin typeface="Arial" panose="020B0604020202020204" pitchFamily="34" charset="0"/>
              </a:rPr>
              <a:t>个条目）：</a:t>
            </a:r>
            <a:endParaRPr lang="zh-CN" altLang="en-US" sz="2800" b="1">
              <a:solidFill>
                <a:srgbClr val="FF0000"/>
              </a:solidFill>
              <a:latin typeface="Arial" panose="020B0604020202020204" pitchFamily="34" charset="0"/>
            </a:endParaRPr>
          </a:p>
        </p:txBody>
      </p:sp>
      <p:sp>
        <p:nvSpPr>
          <p:cNvPr id="114691" name="矩形 11"/>
          <p:cNvSpPr/>
          <p:nvPr/>
        </p:nvSpPr>
        <p:spPr>
          <a:xfrm>
            <a:off x="539750" y="5516563"/>
            <a:ext cx="8135938" cy="461962"/>
          </a:xfrm>
          <a:prstGeom prst="rect">
            <a:avLst/>
          </a:prstGeom>
          <a:noFill/>
          <a:ln w="9525">
            <a:noFill/>
          </a:ln>
        </p:spPr>
        <p:txBody>
          <a:bodyPr>
            <a:spAutoFit/>
          </a:bodyPr>
          <a:p>
            <a:r>
              <a:rPr lang="en-US" altLang="zh-CN" sz="2400" b="1">
                <a:solidFill>
                  <a:srgbClr val="FF0000"/>
                </a:solidFill>
                <a:latin typeface="Arial" panose="020B0604020202020204" pitchFamily="34" charset="0"/>
              </a:rPr>
              <a:t>TLB</a:t>
            </a:r>
            <a:r>
              <a:rPr lang="zh-CN" altLang="en-US" sz="2400" b="1">
                <a:solidFill>
                  <a:srgbClr val="FF0000"/>
                </a:solidFill>
                <a:latin typeface="Arial" panose="020B0604020202020204" pitchFamily="34" charset="0"/>
              </a:rPr>
              <a:t>基于虚拟总线的</a:t>
            </a:r>
            <a:r>
              <a:rPr lang="en-US" altLang="zh-CN" sz="2400" b="1">
                <a:solidFill>
                  <a:srgbClr val="FF0000"/>
                </a:solidFill>
                <a:latin typeface="Arial" panose="020B0604020202020204" pitchFamily="34" charset="0"/>
              </a:rPr>
              <a:t>VPN</a:t>
            </a:r>
            <a:r>
              <a:rPr lang="zh-CN" altLang="en-US" sz="2400" b="1">
                <a:solidFill>
                  <a:srgbClr val="FF0000"/>
                </a:solidFill>
                <a:latin typeface="Arial" panose="020B0604020202020204" pitchFamily="34" charset="0"/>
              </a:rPr>
              <a:t>位：进行组索引与标记位划分</a:t>
            </a:r>
            <a:endParaRPr lang="zh-CN" altLang="en-US" sz="2400" b="1">
              <a:solidFill>
                <a:srgbClr val="FF0000"/>
              </a:solidFill>
              <a:latin typeface="Arial" panose="020B0604020202020204" pitchFamily="34" charset="0"/>
            </a:endParaRPr>
          </a:p>
        </p:txBody>
      </p:sp>
      <p:pic>
        <p:nvPicPr>
          <p:cNvPr id="114692" name="图片 1"/>
          <p:cNvPicPr>
            <a:picLocks noChangeAspect="1"/>
          </p:cNvPicPr>
          <p:nvPr/>
        </p:nvPicPr>
        <p:blipFill>
          <a:blip r:embed="rId1"/>
          <a:stretch>
            <a:fillRect/>
          </a:stretch>
        </p:blipFill>
        <p:spPr>
          <a:xfrm>
            <a:off x="395288" y="1341438"/>
            <a:ext cx="8172450" cy="3929062"/>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16738" name="矩形 9"/>
          <p:cNvSpPr/>
          <p:nvPr/>
        </p:nvSpPr>
        <p:spPr>
          <a:xfrm>
            <a:off x="107950" y="188913"/>
            <a:ext cx="914400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5&gt;  </a:t>
            </a:r>
            <a:r>
              <a:rPr lang="zh-CN" altLang="en-US" sz="2800" b="1">
                <a:solidFill>
                  <a:srgbClr val="FF0000"/>
                </a:solidFill>
                <a:latin typeface="Arial" panose="020B0604020202020204" pitchFamily="34" charset="0"/>
              </a:rPr>
              <a:t>高速缓存</a:t>
            </a:r>
            <a:r>
              <a:rPr lang="en-US" altLang="zh-CN" sz="2800" b="1">
                <a:solidFill>
                  <a:srgbClr val="FF0000"/>
                </a:solidFill>
                <a:latin typeface="Arial" panose="020B0604020202020204" pitchFamily="34" charset="0"/>
              </a:rPr>
              <a:t>cache</a:t>
            </a:r>
            <a:r>
              <a:rPr lang="zh-CN" altLang="en-US" sz="2800" b="1">
                <a:solidFill>
                  <a:srgbClr val="FF0000"/>
                </a:solidFill>
                <a:latin typeface="Arial" panose="020B0604020202020204" pitchFamily="34" charset="0"/>
              </a:rPr>
              <a:t>（直接映射，</a:t>
            </a:r>
            <a:r>
              <a:rPr lang="en-US" altLang="zh-CN" sz="2800" b="1">
                <a:solidFill>
                  <a:srgbClr val="FF0000"/>
                </a:solidFill>
                <a:latin typeface="Arial" panose="020B0604020202020204" pitchFamily="34" charset="0"/>
              </a:rPr>
              <a:t>16</a:t>
            </a:r>
            <a:r>
              <a:rPr lang="zh-CN" altLang="en-US" sz="2800" b="1">
                <a:solidFill>
                  <a:srgbClr val="FF0000"/>
                </a:solidFill>
                <a:latin typeface="Arial" panose="020B0604020202020204" pitchFamily="34" charset="0"/>
              </a:rPr>
              <a:t>个组，行大小</a:t>
            </a:r>
            <a:r>
              <a:rPr lang="en-US" altLang="zh-CN" sz="2800" b="1">
                <a:solidFill>
                  <a:srgbClr val="FF0000"/>
                </a:solidFill>
                <a:latin typeface="Arial" panose="020B0604020202020204" pitchFamily="34" charset="0"/>
              </a:rPr>
              <a:t>4</a:t>
            </a:r>
            <a:r>
              <a:rPr lang="zh-CN" altLang="en-US" sz="2800" b="1">
                <a:solidFill>
                  <a:srgbClr val="FF0000"/>
                </a:solidFill>
                <a:latin typeface="Arial" panose="020B0604020202020204" pitchFamily="34" charset="0"/>
              </a:rPr>
              <a:t>字节）：</a:t>
            </a:r>
            <a:endParaRPr lang="zh-CN" altLang="en-US" sz="2800" b="1">
              <a:solidFill>
                <a:srgbClr val="FF0000"/>
              </a:solidFill>
              <a:latin typeface="Arial" panose="020B0604020202020204" pitchFamily="34" charset="0"/>
            </a:endParaRPr>
          </a:p>
        </p:txBody>
      </p:sp>
      <p:sp>
        <p:nvSpPr>
          <p:cNvPr id="116739" name="矩形 11"/>
          <p:cNvSpPr/>
          <p:nvPr/>
        </p:nvSpPr>
        <p:spPr>
          <a:xfrm>
            <a:off x="179388" y="2276475"/>
            <a:ext cx="3671887" cy="1200150"/>
          </a:xfrm>
          <a:prstGeom prst="rect">
            <a:avLst/>
          </a:prstGeom>
          <a:noFill/>
          <a:ln w="9525">
            <a:noFill/>
          </a:ln>
        </p:spPr>
        <p:txBody>
          <a:bodyPr>
            <a:spAutoFit/>
          </a:bodyPr>
          <a:p>
            <a:r>
              <a:rPr lang="en-US" altLang="zh-CN" sz="2400" b="1">
                <a:solidFill>
                  <a:srgbClr val="FF0000"/>
                </a:solidFill>
                <a:latin typeface="Arial" panose="020B0604020202020204" pitchFamily="34" charset="0"/>
              </a:rPr>
              <a:t>Cache</a:t>
            </a:r>
            <a:r>
              <a:rPr lang="zh-CN" altLang="en-US" sz="2400" b="1">
                <a:solidFill>
                  <a:srgbClr val="FF0000"/>
                </a:solidFill>
                <a:latin typeface="Arial" panose="020B0604020202020204" pitchFamily="34" charset="0"/>
              </a:rPr>
              <a:t>基于物理总线的</a:t>
            </a:r>
            <a:r>
              <a:rPr lang="en-US" altLang="zh-CN" sz="2400" b="1">
                <a:solidFill>
                  <a:srgbClr val="FF0000"/>
                </a:solidFill>
                <a:latin typeface="Arial" panose="020B0604020202020204" pitchFamily="34" charset="0"/>
              </a:rPr>
              <a:t>12</a:t>
            </a:r>
            <a:r>
              <a:rPr lang="zh-CN" altLang="en-US" sz="2400" b="1">
                <a:solidFill>
                  <a:srgbClr val="FF0000"/>
                </a:solidFill>
                <a:latin typeface="Arial" panose="020B0604020202020204" pitchFamily="34" charset="0"/>
              </a:rPr>
              <a:t>位进行组索引，块偏移，行标记进行划分</a:t>
            </a:r>
            <a:endParaRPr lang="zh-CN" altLang="en-US" sz="2400" b="1">
              <a:solidFill>
                <a:srgbClr val="FF0000"/>
              </a:solidFill>
              <a:latin typeface="Arial" panose="020B0604020202020204" pitchFamily="34" charset="0"/>
            </a:endParaRPr>
          </a:p>
        </p:txBody>
      </p:sp>
      <p:pic>
        <p:nvPicPr>
          <p:cNvPr id="116740" name="图片 4"/>
          <p:cNvPicPr>
            <a:picLocks noChangeAspect="1"/>
          </p:cNvPicPr>
          <p:nvPr/>
        </p:nvPicPr>
        <p:blipFill>
          <a:blip r:embed="rId1"/>
          <a:stretch>
            <a:fillRect/>
          </a:stretch>
        </p:blipFill>
        <p:spPr>
          <a:xfrm>
            <a:off x="3900488" y="692150"/>
            <a:ext cx="5243512" cy="616585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18786" name="矩形 11"/>
          <p:cNvSpPr/>
          <p:nvPr/>
        </p:nvSpPr>
        <p:spPr>
          <a:xfrm>
            <a:off x="250825" y="188913"/>
            <a:ext cx="7850188" cy="830262"/>
          </a:xfrm>
          <a:prstGeom prst="rect">
            <a:avLst/>
          </a:prstGeom>
          <a:noFill/>
          <a:ln w="9525">
            <a:noFill/>
          </a:ln>
        </p:spPr>
        <p:txBody>
          <a:bodyPr>
            <a:spAutoFit/>
          </a:bodyPr>
          <a:p>
            <a:r>
              <a:rPr lang="zh-CN" altLang="en-US" sz="2400" b="1">
                <a:solidFill>
                  <a:srgbClr val="FF0000"/>
                </a:solidFill>
                <a:latin typeface="Arial" panose="020B0604020202020204" pitchFamily="34" charset="0"/>
              </a:rPr>
              <a:t>当</a:t>
            </a:r>
            <a:r>
              <a:rPr lang="en-US" altLang="zh-CN" sz="2400" b="1">
                <a:solidFill>
                  <a:srgbClr val="FF0000"/>
                </a:solidFill>
                <a:latin typeface="Arial" panose="020B0604020202020204" pitchFamily="34" charset="0"/>
              </a:rPr>
              <a:t>CPU</a:t>
            </a:r>
            <a:r>
              <a:rPr lang="zh-CN" altLang="en-US" sz="2400" b="1">
                <a:solidFill>
                  <a:srgbClr val="FF0000"/>
                </a:solidFill>
                <a:latin typeface="Arial" panose="020B0604020202020204" pitchFamily="34" charset="0"/>
              </a:rPr>
              <a:t>读取</a:t>
            </a:r>
            <a:r>
              <a:rPr lang="en-US" altLang="zh-CN" sz="2400" b="1">
                <a:solidFill>
                  <a:srgbClr val="FF0000"/>
                </a:solidFill>
                <a:latin typeface="Arial" panose="020B0604020202020204" pitchFamily="34" charset="0"/>
              </a:rPr>
              <a:t>0x03d4</a:t>
            </a:r>
            <a:r>
              <a:rPr lang="zh-CN" altLang="en-US" sz="2400" b="1">
                <a:solidFill>
                  <a:srgbClr val="FF0000"/>
                </a:solidFill>
                <a:latin typeface="Arial" panose="020B0604020202020204" pitchFamily="34" charset="0"/>
              </a:rPr>
              <a:t>（虚拟地址）处内容会发生些什么？</a:t>
            </a:r>
            <a:endParaRPr lang="zh-CN" altLang="en-US" sz="2400" b="1">
              <a:solidFill>
                <a:srgbClr val="FF0000"/>
              </a:solidFill>
              <a:latin typeface="Arial" panose="020B0604020202020204" pitchFamily="34" charset="0"/>
            </a:endParaRPr>
          </a:p>
          <a:p>
            <a:endParaRPr lang="zh-CN" altLang="en-US" sz="2400" b="1">
              <a:solidFill>
                <a:srgbClr val="FF0000"/>
              </a:solidFill>
              <a:latin typeface="Arial" panose="020B0604020202020204" pitchFamily="34" charset="0"/>
            </a:endParaRPr>
          </a:p>
        </p:txBody>
      </p:sp>
      <p:sp>
        <p:nvSpPr>
          <p:cNvPr id="118787" name="矩形 1"/>
          <p:cNvSpPr/>
          <p:nvPr/>
        </p:nvSpPr>
        <p:spPr>
          <a:xfrm>
            <a:off x="179388" y="1052513"/>
            <a:ext cx="8713787" cy="523875"/>
          </a:xfrm>
          <a:prstGeom prst="rect">
            <a:avLst/>
          </a:prstGeom>
          <a:noFill/>
          <a:ln w="9525">
            <a:noFill/>
          </a:ln>
        </p:spPr>
        <p:txBody>
          <a:bodyPr>
            <a:spAutoFit/>
          </a:bodyPr>
          <a:p>
            <a:r>
              <a:rPr lang="en-US" altLang="zh-TW" sz="2800">
                <a:latin typeface="Arial" panose="020B0604020202020204" pitchFamily="34" charset="0"/>
              </a:rPr>
              <a:t>0x03d4</a:t>
            </a:r>
            <a:r>
              <a:rPr lang="zh-TW" altLang="en-US" sz="2800">
                <a:latin typeface="Arial" panose="020B0604020202020204" pitchFamily="34" charset="0"/>
              </a:rPr>
              <a:t>二进制表示就为：（</a:t>
            </a:r>
            <a:r>
              <a:rPr lang="en-US" altLang="zh-TW" sz="2800">
                <a:latin typeface="Arial" panose="020B0604020202020204" pitchFamily="34" charset="0"/>
              </a:rPr>
              <a:t>0000 1111 0101 00</a:t>
            </a:r>
            <a:r>
              <a:rPr lang="zh-TW" altLang="en-US" sz="2800">
                <a:latin typeface="Arial" panose="020B0604020202020204" pitchFamily="34" charset="0"/>
              </a:rPr>
              <a:t>）</a:t>
            </a:r>
            <a:r>
              <a:rPr lang="en-US" altLang="zh-TW" sz="2800">
                <a:latin typeface="Arial" panose="020B0604020202020204" pitchFamily="34" charset="0"/>
              </a:rPr>
              <a:t>14</a:t>
            </a:r>
            <a:r>
              <a:rPr lang="zh-TW" altLang="en-US" sz="2800">
                <a:latin typeface="Arial" panose="020B0604020202020204" pitchFamily="34" charset="0"/>
              </a:rPr>
              <a:t>位</a:t>
            </a:r>
            <a:endParaRPr lang="zh-CN" altLang="en-US" sz="2800">
              <a:latin typeface="Arial" panose="020B0604020202020204" pitchFamily="34" charset="0"/>
            </a:endParaRPr>
          </a:p>
        </p:txBody>
      </p:sp>
      <p:pic>
        <p:nvPicPr>
          <p:cNvPr id="118788" name="图片 5"/>
          <p:cNvPicPr>
            <a:picLocks noChangeAspect="1"/>
          </p:cNvPicPr>
          <p:nvPr/>
        </p:nvPicPr>
        <p:blipFill>
          <a:blip r:embed="rId1"/>
          <a:stretch>
            <a:fillRect/>
          </a:stretch>
        </p:blipFill>
        <p:spPr>
          <a:xfrm>
            <a:off x="-4762" y="3586163"/>
            <a:ext cx="9144000" cy="3271837"/>
          </a:xfrm>
          <a:prstGeom prst="rect">
            <a:avLst/>
          </a:prstGeom>
          <a:noFill/>
          <a:ln w="9525">
            <a:noFill/>
          </a:ln>
        </p:spPr>
      </p:pic>
      <p:sp>
        <p:nvSpPr>
          <p:cNvPr id="118789" name="矩形 6"/>
          <p:cNvSpPr/>
          <p:nvPr/>
        </p:nvSpPr>
        <p:spPr>
          <a:xfrm>
            <a:off x="395288" y="1916113"/>
            <a:ext cx="8137525" cy="647700"/>
          </a:xfrm>
          <a:prstGeom prst="rect">
            <a:avLst/>
          </a:prstGeom>
          <a:noFill/>
          <a:ln w="9525">
            <a:noFill/>
          </a:ln>
        </p:spPr>
        <p:txBody>
          <a:bodyPr>
            <a:spAutoFit/>
          </a:bodyPr>
          <a:p>
            <a:r>
              <a:rPr lang="zh-CN" altLang="en-US">
                <a:latin typeface="Arial" panose="020B0604020202020204" pitchFamily="34" charset="0"/>
              </a:rPr>
              <a:t>虚拟地址的低</a:t>
            </a:r>
            <a:r>
              <a:rPr lang="en-US" altLang="zh-CN">
                <a:latin typeface="Arial" panose="020B0604020202020204" pitchFamily="34" charset="0"/>
              </a:rPr>
              <a:t>6</a:t>
            </a:r>
            <a:r>
              <a:rPr lang="zh-CN" altLang="en-US">
                <a:latin typeface="Arial" panose="020B0604020202020204" pitchFamily="34" charset="0"/>
              </a:rPr>
              <a:t>位用来表示偏移量（每个页面</a:t>
            </a:r>
            <a:r>
              <a:rPr lang="en-US" altLang="zh-CN">
                <a:latin typeface="Arial" panose="020B0604020202020204" pitchFamily="34" charset="0"/>
              </a:rPr>
              <a:t>64B</a:t>
            </a:r>
            <a:r>
              <a:rPr lang="zh-CN" altLang="en-US">
                <a:latin typeface="Arial" panose="020B0604020202020204" pitchFamily="34" charset="0"/>
              </a:rPr>
              <a:t>大小：</a:t>
            </a:r>
            <a:r>
              <a:rPr lang="en-US" altLang="zh-CN">
                <a:latin typeface="Arial" panose="020B0604020202020204" pitchFamily="34" charset="0"/>
              </a:rPr>
              <a:t>2^6=64</a:t>
            </a:r>
            <a:r>
              <a:rPr lang="zh-CN" altLang="en-US">
                <a:latin typeface="Arial" panose="020B0604020202020204" pitchFamily="34" charset="0"/>
              </a:rPr>
              <a:t>）；</a:t>
            </a:r>
            <a:r>
              <a:rPr lang="zh-CN" altLang="en-US">
                <a:solidFill>
                  <a:srgbClr val="FF0000"/>
                </a:solidFill>
                <a:latin typeface="Arial" panose="020B0604020202020204" pitchFamily="34" charset="0"/>
              </a:rPr>
              <a:t>不用管</a:t>
            </a:r>
            <a:endParaRPr lang="en-US" altLang="zh-CN">
              <a:solidFill>
                <a:srgbClr val="FF0000"/>
              </a:solidFill>
              <a:latin typeface="Arial" panose="020B0604020202020204" pitchFamily="34" charset="0"/>
            </a:endParaRPr>
          </a:p>
          <a:p>
            <a:r>
              <a:rPr lang="zh-CN" altLang="en-US">
                <a:latin typeface="Arial" panose="020B0604020202020204" pitchFamily="34" charset="0"/>
              </a:rPr>
              <a:t>剩下的高</a:t>
            </a:r>
            <a:r>
              <a:rPr lang="en-US" altLang="zh-CN">
                <a:latin typeface="Arial" panose="020B0604020202020204" pitchFamily="34" charset="0"/>
              </a:rPr>
              <a:t>8</a:t>
            </a:r>
            <a:r>
              <a:rPr lang="zh-CN" altLang="en-US">
                <a:latin typeface="Arial" panose="020B0604020202020204" pitchFamily="34" charset="0"/>
              </a:rPr>
              <a:t>位用来表示虚拟页号，一共有</a:t>
            </a:r>
            <a:r>
              <a:rPr lang="en-US" altLang="zh-CN">
                <a:latin typeface="Arial" panose="020B0604020202020204" pitchFamily="34" charset="0"/>
              </a:rPr>
              <a:t>128</a:t>
            </a:r>
            <a:r>
              <a:rPr lang="zh-CN" altLang="en-US">
                <a:latin typeface="Arial" panose="020B0604020202020204" pitchFamily="34" charset="0"/>
              </a:rPr>
              <a:t>个虚拟页号（</a:t>
            </a:r>
            <a:r>
              <a:rPr lang="en-US" altLang="zh-CN">
                <a:latin typeface="Arial" panose="020B0604020202020204" pitchFamily="34" charset="0"/>
              </a:rPr>
              <a:t>2^8</a:t>
            </a:r>
            <a:r>
              <a:rPr lang="zh-CN" altLang="en-US">
                <a:latin typeface="Arial" panose="020B0604020202020204" pitchFamily="34" charset="0"/>
              </a:rPr>
              <a:t>）。</a:t>
            </a:r>
            <a:r>
              <a:rPr lang="zh-CN" altLang="en-US">
                <a:solidFill>
                  <a:srgbClr val="FF0000"/>
                </a:solidFill>
                <a:latin typeface="Arial" panose="020B0604020202020204" pitchFamily="34" charset="0"/>
              </a:rPr>
              <a:t>需要管</a:t>
            </a:r>
            <a:endParaRPr lang="zh-CN" altLang="en-US">
              <a:solidFill>
                <a:srgbClr val="FF0000"/>
              </a:solidFill>
              <a:latin typeface="Arial" panose="020B0604020202020204" pitchFamily="34" charset="0"/>
            </a:endParaRPr>
          </a:p>
        </p:txBody>
      </p:sp>
      <p:sp>
        <p:nvSpPr>
          <p:cNvPr id="118790" name="矩形 10"/>
          <p:cNvSpPr/>
          <p:nvPr/>
        </p:nvSpPr>
        <p:spPr>
          <a:xfrm>
            <a:off x="755650" y="2924175"/>
            <a:ext cx="7848600" cy="461963"/>
          </a:xfrm>
          <a:prstGeom prst="rect">
            <a:avLst/>
          </a:prstGeom>
          <a:noFill/>
          <a:ln w="9525">
            <a:noFill/>
          </a:ln>
        </p:spPr>
        <p:txBody>
          <a:bodyPr>
            <a:spAutoFit/>
          </a:bodyPr>
          <a:p>
            <a:r>
              <a:rPr lang="zh-CN" altLang="en-US" sz="2400" b="1">
                <a:solidFill>
                  <a:srgbClr val="FF0000"/>
                </a:solidFill>
                <a:latin typeface="Arial" panose="020B0604020202020204" pitchFamily="34" charset="0"/>
              </a:rPr>
              <a:t>从</a:t>
            </a:r>
            <a:r>
              <a:rPr lang="en-US" altLang="zh-CN" sz="2400" b="1">
                <a:solidFill>
                  <a:srgbClr val="FF0000"/>
                </a:solidFill>
                <a:latin typeface="Arial" panose="020B0604020202020204" pitchFamily="34" charset="0"/>
              </a:rPr>
              <a:t>TLB</a:t>
            </a:r>
            <a:r>
              <a:rPr lang="zh-CN" altLang="en-US" sz="2400" b="1">
                <a:solidFill>
                  <a:srgbClr val="FF0000"/>
                </a:solidFill>
                <a:latin typeface="Arial" panose="020B0604020202020204" pitchFamily="34" charset="0"/>
              </a:rPr>
              <a:t>的第</a:t>
            </a:r>
            <a:r>
              <a:rPr lang="en-US" altLang="zh-CN" sz="2400" b="1">
                <a:solidFill>
                  <a:srgbClr val="FF0000"/>
                </a:solidFill>
                <a:latin typeface="Arial" panose="020B0604020202020204" pitchFamily="34" charset="0"/>
              </a:rPr>
              <a:t>3</a:t>
            </a:r>
            <a:r>
              <a:rPr lang="zh-CN" altLang="en-US" sz="2400" b="1">
                <a:solidFill>
                  <a:srgbClr val="FF0000"/>
                </a:solidFill>
                <a:latin typeface="Arial" panose="020B0604020202020204" pitchFamily="34" charset="0"/>
              </a:rPr>
              <a:t>组找是否标记为</a:t>
            </a:r>
            <a:r>
              <a:rPr lang="en-US" altLang="zh-CN" sz="2400" b="1">
                <a:solidFill>
                  <a:srgbClr val="FF0000"/>
                </a:solidFill>
                <a:latin typeface="Arial" panose="020B0604020202020204" pitchFamily="34" charset="0"/>
              </a:rPr>
              <a:t>3</a:t>
            </a:r>
            <a:r>
              <a:rPr lang="zh-CN" altLang="en-US" sz="2400" b="1">
                <a:solidFill>
                  <a:srgbClr val="FF0000"/>
                </a:solidFill>
                <a:latin typeface="Arial" panose="020B0604020202020204" pitchFamily="34" charset="0"/>
              </a:rPr>
              <a:t>的页表条目</a:t>
            </a:r>
            <a:r>
              <a:rPr lang="en-US" altLang="zh-CN" sz="2400" b="1">
                <a:solidFill>
                  <a:srgbClr val="FF0000"/>
                </a:solidFill>
                <a:latin typeface="Arial" panose="020B0604020202020204" pitchFamily="34" charset="0"/>
              </a:rPr>
              <a:t>PTE</a:t>
            </a:r>
            <a:r>
              <a:rPr lang="zh-CN" altLang="en-US" sz="2400" b="1">
                <a:solidFill>
                  <a:srgbClr val="FF0000"/>
                </a:solidFill>
                <a:latin typeface="Arial" panose="020B0604020202020204" pitchFamily="34" charset="0"/>
              </a:rPr>
              <a:t>？</a:t>
            </a:r>
            <a:endParaRPr lang="zh-CN" altLang="en-US" sz="2400" b="1">
              <a:solidFill>
                <a:srgbClr val="FF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20834" name="矩形 9"/>
          <p:cNvSpPr/>
          <p:nvPr/>
        </p:nvSpPr>
        <p:spPr>
          <a:xfrm>
            <a:off x="107950" y="188913"/>
            <a:ext cx="903605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1&gt;  </a:t>
            </a:r>
            <a:r>
              <a:rPr lang="zh-CN" altLang="en-US" sz="2800" b="1">
                <a:solidFill>
                  <a:srgbClr val="FF0000"/>
                </a:solidFill>
                <a:latin typeface="Arial" panose="020B0604020202020204" pitchFamily="34" charset="0"/>
              </a:rPr>
              <a:t>从</a:t>
            </a:r>
            <a:r>
              <a:rPr lang="en-US" altLang="zh-CN" sz="2800" b="1">
                <a:solidFill>
                  <a:srgbClr val="FF0000"/>
                </a:solidFill>
                <a:latin typeface="Arial" panose="020B0604020202020204" pitchFamily="34" charset="0"/>
              </a:rPr>
              <a:t>TLB</a:t>
            </a:r>
            <a:r>
              <a:rPr lang="zh-CN" altLang="en-US" sz="2800" b="1">
                <a:solidFill>
                  <a:srgbClr val="FF0000"/>
                </a:solidFill>
                <a:latin typeface="Arial" panose="020B0604020202020204" pitchFamily="34" charset="0"/>
              </a:rPr>
              <a:t>找</a:t>
            </a:r>
            <a:r>
              <a:rPr lang="en-US" altLang="zh-CN" sz="2800" b="1">
                <a:solidFill>
                  <a:srgbClr val="FF0000"/>
                </a:solidFill>
                <a:latin typeface="Arial" panose="020B0604020202020204" pitchFamily="34" charset="0"/>
              </a:rPr>
              <a:t>PPN</a:t>
            </a:r>
            <a:r>
              <a:rPr lang="zh-CN" altLang="en-US" sz="2800" b="1">
                <a:solidFill>
                  <a:srgbClr val="FF0000"/>
                </a:solidFill>
                <a:latin typeface="Arial" panose="020B0604020202020204" pitchFamily="34" charset="0"/>
              </a:rPr>
              <a:t>（四路组相连，一共</a:t>
            </a:r>
            <a:r>
              <a:rPr lang="en-US" altLang="zh-CN" sz="2800" b="1">
                <a:solidFill>
                  <a:srgbClr val="FF0000"/>
                </a:solidFill>
                <a:latin typeface="Arial" panose="020B0604020202020204" pitchFamily="34" charset="0"/>
              </a:rPr>
              <a:t>16</a:t>
            </a:r>
            <a:r>
              <a:rPr lang="zh-CN" altLang="en-US" sz="2800" b="1">
                <a:solidFill>
                  <a:srgbClr val="FF0000"/>
                </a:solidFill>
                <a:latin typeface="Arial" panose="020B0604020202020204" pitchFamily="34" charset="0"/>
              </a:rPr>
              <a:t>个条目）：</a:t>
            </a:r>
            <a:endParaRPr lang="zh-CN" altLang="en-US" sz="2800" b="1">
              <a:solidFill>
                <a:srgbClr val="FF0000"/>
              </a:solidFill>
              <a:latin typeface="Arial" panose="020B0604020202020204" pitchFamily="34" charset="0"/>
            </a:endParaRPr>
          </a:p>
        </p:txBody>
      </p:sp>
      <p:pic>
        <p:nvPicPr>
          <p:cNvPr id="120835" name="图片 3"/>
          <p:cNvPicPr>
            <a:picLocks noChangeAspect="1"/>
          </p:cNvPicPr>
          <p:nvPr/>
        </p:nvPicPr>
        <p:blipFill>
          <a:blip r:embed="rId1"/>
          <a:stretch>
            <a:fillRect/>
          </a:stretch>
        </p:blipFill>
        <p:spPr>
          <a:xfrm>
            <a:off x="144463" y="981075"/>
            <a:ext cx="8999537" cy="448468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22882" name="矩形 9"/>
          <p:cNvSpPr/>
          <p:nvPr/>
        </p:nvSpPr>
        <p:spPr>
          <a:xfrm>
            <a:off x="107950" y="188913"/>
            <a:ext cx="903605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1&gt;  </a:t>
            </a:r>
            <a:r>
              <a:rPr lang="zh-CN" altLang="en-US" sz="2800" b="1">
                <a:solidFill>
                  <a:srgbClr val="FF0000"/>
                </a:solidFill>
                <a:latin typeface="Arial" panose="020B0604020202020204" pitchFamily="34" charset="0"/>
              </a:rPr>
              <a:t>若</a:t>
            </a:r>
            <a:r>
              <a:rPr lang="en-US" altLang="zh-CN" sz="2800" b="1">
                <a:solidFill>
                  <a:srgbClr val="FF0000"/>
                </a:solidFill>
                <a:latin typeface="Arial" panose="020B0604020202020204" pitchFamily="34" charset="0"/>
              </a:rPr>
              <a:t>TLB</a:t>
            </a:r>
            <a:r>
              <a:rPr lang="zh-CN" altLang="en-US" sz="2800" b="1">
                <a:solidFill>
                  <a:srgbClr val="FF0000"/>
                </a:solidFill>
                <a:latin typeface="Arial" panose="020B0604020202020204" pitchFamily="34" charset="0"/>
              </a:rPr>
              <a:t>中没有需要的</a:t>
            </a:r>
            <a:r>
              <a:rPr lang="en-US" altLang="zh-CN" sz="2800" b="1">
                <a:solidFill>
                  <a:srgbClr val="FF0000"/>
                </a:solidFill>
                <a:latin typeface="Arial" panose="020B0604020202020204" pitchFamily="34" charset="0"/>
              </a:rPr>
              <a:t>PET</a:t>
            </a:r>
            <a:r>
              <a:rPr lang="zh-CN" altLang="en-US" sz="2800" b="1">
                <a:solidFill>
                  <a:srgbClr val="FF0000"/>
                </a:solidFill>
                <a:latin typeface="Arial" panose="020B0604020202020204" pitchFamily="34" charset="0"/>
              </a:rPr>
              <a:t>，就从页表</a:t>
            </a:r>
            <a:r>
              <a:rPr lang="en-US" altLang="en-US" sz="2800" b="1">
                <a:solidFill>
                  <a:srgbClr val="FF0000"/>
                </a:solidFill>
                <a:latin typeface="Arial" panose="020B0604020202020204" pitchFamily="34" charset="0"/>
              </a:rPr>
              <a:t>找</a:t>
            </a:r>
            <a:endParaRPr lang="zh-CN" altLang="en-US" sz="2800" b="1">
              <a:solidFill>
                <a:srgbClr val="FF0000"/>
              </a:solidFill>
              <a:latin typeface="Arial" panose="020B0604020202020204" pitchFamily="34" charset="0"/>
            </a:endParaRPr>
          </a:p>
        </p:txBody>
      </p:sp>
      <p:pic>
        <p:nvPicPr>
          <p:cNvPr id="122883" name="图片 1"/>
          <p:cNvPicPr>
            <a:picLocks noChangeAspect="1"/>
          </p:cNvPicPr>
          <p:nvPr/>
        </p:nvPicPr>
        <p:blipFill>
          <a:blip r:embed="rId1"/>
          <a:stretch>
            <a:fillRect/>
          </a:stretch>
        </p:blipFill>
        <p:spPr>
          <a:xfrm>
            <a:off x="971550" y="981075"/>
            <a:ext cx="7462838" cy="55721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24930" name="矩形 9"/>
          <p:cNvSpPr/>
          <p:nvPr/>
        </p:nvSpPr>
        <p:spPr>
          <a:xfrm>
            <a:off x="107950" y="188913"/>
            <a:ext cx="903605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2&gt;  </a:t>
            </a:r>
            <a:r>
              <a:rPr lang="zh-CN" altLang="en-US" sz="2800" b="1">
                <a:solidFill>
                  <a:srgbClr val="FF0000"/>
                </a:solidFill>
                <a:latin typeface="Arial" panose="020B0604020202020204" pitchFamily="34" charset="0"/>
              </a:rPr>
              <a:t>从</a:t>
            </a:r>
            <a:r>
              <a:rPr lang="en-US" altLang="zh-CN" sz="2800" b="1">
                <a:solidFill>
                  <a:srgbClr val="FF0000"/>
                </a:solidFill>
                <a:latin typeface="Arial" panose="020B0604020202020204" pitchFamily="34" charset="0"/>
              </a:rPr>
              <a:t>Cache</a:t>
            </a:r>
            <a:r>
              <a:rPr lang="zh-CN" altLang="en-US" sz="2800" b="1">
                <a:solidFill>
                  <a:srgbClr val="FF0000"/>
                </a:solidFill>
                <a:latin typeface="Arial" panose="020B0604020202020204" pitchFamily="34" charset="0"/>
              </a:rPr>
              <a:t>找数据</a:t>
            </a:r>
            <a:endParaRPr lang="zh-CN" altLang="en-US" sz="2800" b="1">
              <a:solidFill>
                <a:srgbClr val="FF0000"/>
              </a:solidFill>
              <a:latin typeface="Arial" panose="020B0604020202020204" pitchFamily="34" charset="0"/>
            </a:endParaRPr>
          </a:p>
        </p:txBody>
      </p:sp>
      <p:pic>
        <p:nvPicPr>
          <p:cNvPr id="124931" name="图片 4"/>
          <p:cNvPicPr>
            <a:picLocks noChangeAspect="1"/>
          </p:cNvPicPr>
          <p:nvPr/>
        </p:nvPicPr>
        <p:blipFill>
          <a:blip r:embed="rId1"/>
          <a:stretch>
            <a:fillRect/>
          </a:stretch>
        </p:blipFill>
        <p:spPr>
          <a:xfrm>
            <a:off x="0" y="836613"/>
            <a:ext cx="9144000" cy="34290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126978" name="图片 1"/>
          <p:cNvPicPr>
            <a:picLocks noChangeAspect="1"/>
          </p:cNvPicPr>
          <p:nvPr/>
        </p:nvPicPr>
        <p:blipFill>
          <a:blip r:embed="rId1"/>
          <a:stretch>
            <a:fillRect/>
          </a:stretch>
        </p:blipFill>
        <p:spPr>
          <a:xfrm>
            <a:off x="3292475" y="-6350"/>
            <a:ext cx="5851525" cy="6858000"/>
          </a:xfrm>
          <a:prstGeom prst="rect">
            <a:avLst/>
          </a:prstGeom>
          <a:noFill/>
          <a:ln w="9525">
            <a:noFill/>
          </a:ln>
        </p:spPr>
      </p:pic>
      <p:sp>
        <p:nvSpPr>
          <p:cNvPr id="126979" name="矩形 5"/>
          <p:cNvSpPr/>
          <p:nvPr/>
        </p:nvSpPr>
        <p:spPr>
          <a:xfrm>
            <a:off x="107950" y="188913"/>
            <a:ext cx="9036050" cy="522287"/>
          </a:xfrm>
          <a:prstGeom prst="rect">
            <a:avLst/>
          </a:prstGeom>
          <a:noFill/>
          <a:ln w="9525">
            <a:noFill/>
          </a:ln>
        </p:spPr>
        <p:txBody>
          <a:bodyPr>
            <a:spAutoFit/>
          </a:bodyPr>
          <a:p>
            <a:r>
              <a:rPr lang="en-US" altLang="zh-CN" sz="2800" b="1">
                <a:solidFill>
                  <a:srgbClr val="FF0000"/>
                </a:solidFill>
                <a:latin typeface="Arial" panose="020B0604020202020204" pitchFamily="34" charset="0"/>
              </a:rPr>
              <a:t>2&gt;  Cache</a:t>
            </a:r>
            <a:r>
              <a:rPr lang="zh-CN" altLang="en-US" sz="2800" b="1">
                <a:solidFill>
                  <a:srgbClr val="FF0000"/>
                </a:solidFill>
                <a:latin typeface="Arial" panose="020B0604020202020204" pitchFamily="34" charset="0"/>
              </a:rPr>
              <a:t>命中</a:t>
            </a:r>
            <a:endParaRPr lang="zh-CN" altLang="en-US" sz="2800" b="1">
              <a:solidFill>
                <a:srgbClr val="FF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29026" name="矩形 3"/>
          <p:cNvSpPr/>
          <p:nvPr/>
        </p:nvSpPr>
        <p:spPr>
          <a:xfrm>
            <a:off x="107950" y="188913"/>
            <a:ext cx="4633913"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1.6 </a:t>
            </a:r>
            <a:r>
              <a:rPr lang="zh-TW" altLang="en-US" sz="2800" b="1">
                <a:solidFill>
                  <a:srgbClr val="FF0000"/>
                </a:solidFill>
                <a:latin typeface="Arial" panose="020B0604020202020204" pitchFamily="34" charset="0"/>
              </a:rPr>
              <a:t>案例研究：</a:t>
            </a:r>
            <a:r>
              <a:rPr lang="en-US" altLang="zh-TW" sz="2800" b="1">
                <a:solidFill>
                  <a:srgbClr val="FF0000"/>
                </a:solidFill>
                <a:latin typeface="Arial" panose="020B0604020202020204" pitchFamily="34" charset="0"/>
              </a:rPr>
              <a:t>Intel CoreI7</a:t>
            </a:r>
            <a:endParaRPr lang="zh-CN" altLang="en-US" sz="2800" b="1">
              <a:solidFill>
                <a:srgbClr val="FF0000"/>
              </a:solidFill>
              <a:latin typeface="Arial" panose="020B0604020202020204" pitchFamily="34" charset="0"/>
            </a:endParaRPr>
          </a:p>
        </p:txBody>
      </p:sp>
      <p:pic>
        <p:nvPicPr>
          <p:cNvPr id="129027" name="图片 8"/>
          <p:cNvPicPr>
            <a:picLocks noChangeAspect="1"/>
          </p:cNvPicPr>
          <p:nvPr/>
        </p:nvPicPr>
        <p:blipFill>
          <a:blip r:embed="rId1"/>
          <a:stretch>
            <a:fillRect/>
          </a:stretch>
        </p:blipFill>
        <p:spPr>
          <a:xfrm>
            <a:off x="539750" y="692150"/>
            <a:ext cx="8212138" cy="685800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31074" name="矩形 3"/>
          <p:cNvSpPr/>
          <p:nvPr/>
        </p:nvSpPr>
        <p:spPr>
          <a:xfrm>
            <a:off x="107950" y="188913"/>
            <a:ext cx="4014788"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2.2 </a:t>
            </a:r>
            <a:r>
              <a:rPr lang="zh-TW" altLang="en-US" sz="2800" b="1">
                <a:solidFill>
                  <a:srgbClr val="FF0000"/>
                </a:solidFill>
                <a:latin typeface="Arial" panose="020B0604020202020204" pitchFamily="34" charset="0"/>
              </a:rPr>
              <a:t>案例研究：地址翻译</a:t>
            </a:r>
            <a:endParaRPr lang="zh-CN" altLang="en-US" sz="2800" b="1">
              <a:solidFill>
                <a:srgbClr val="FF0000"/>
              </a:solidFill>
              <a:latin typeface="Arial" panose="020B0604020202020204" pitchFamily="34" charset="0"/>
            </a:endParaRPr>
          </a:p>
        </p:txBody>
      </p:sp>
      <p:pic>
        <p:nvPicPr>
          <p:cNvPr id="131075" name="图片 8"/>
          <p:cNvPicPr>
            <a:picLocks noChangeAspect="1"/>
          </p:cNvPicPr>
          <p:nvPr/>
        </p:nvPicPr>
        <p:blipFill>
          <a:blip r:embed="rId1"/>
          <a:stretch>
            <a:fillRect/>
          </a:stretch>
        </p:blipFill>
        <p:spPr>
          <a:xfrm>
            <a:off x="323850" y="701675"/>
            <a:ext cx="8243888" cy="61214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物理寻址和虚拟寻址</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765175"/>
            <a:ext cx="9144000" cy="5876925"/>
          </a:xfrm>
          <a:prstGeom prst="rect">
            <a:avLst/>
          </a:prstGeom>
          <a:noFill/>
          <a:ln w="9525">
            <a:noFill/>
          </a:ln>
        </p:spPr>
        <p:txBody>
          <a:bodyPr>
            <a:spAutoFit/>
          </a:bodyPr>
          <a:p>
            <a:pPr marL="342900" indent="-342900">
              <a:buFont typeface="Wingdings" panose="05000000000000000000" pitchFamily="2" charset="2"/>
              <a:buChar char="p"/>
            </a:pPr>
            <a:r>
              <a:rPr lang="zh-CN" altLang="en-US" sz="2800" dirty="0">
                <a:effectLst>
                  <a:outerShdw blurRad="38100" dist="38100" dir="2700000">
                    <a:srgbClr val="C0C0C0"/>
                  </a:outerShdw>
                </a:effectLst>
                <a:latin typeface="黑体" panose="02010609060101010101" charset="-122"/>
                <a:ea typeface="黑体" panose="02010609060101010101" charset="-122"/>
              </a:rPr>
              <a:t>地址扩展技术，</a:t>
            </a:r>
            <a:r>
              <a:rPr lang="zh-CN" altLang="en-US" sz="2800" dirty="0">
                <a:latin typeface="Arial" panose="020B0604020202020204" pitchFamily="34" charset="0"/>
                <a:sym typeface="宋体" panose="02010600030101010101" pitchFamily="2" charset="-122"/>
              </a:rPr>
              <a:t>建立和管理两套地址系统：物理地址和虚拟地址。</a:t>
            </a:r>
            <a:endParaRPr lang="zh-CN" altLang="zh-CN" sz="28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8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8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2800" dirty="0">
                <a:latin typeface="Arial" panose="020B0604020202020204" pitchFamily="34" charset="0"/>
                <a:sym typeface="宋体" panose="02010600030101010101" pitchFamily="2" charset="-122"/>
              </a:rPr>
              <a:t>虚拟地址空间（硬盘上）装入进程，其实际执行是在物理地址空间（内存上）承载进程的执行</a:t>
            </a:r>
            <a:endParaRPr lang="zh-CN" altLang="en-US" sz="2800" dirty="0">
              <a:latin typeface="Arial" panose="020B0604020202020204" pitchFamily="34" charset="0"/>
              <a:sym typeface="宋体" panose="02010600030101010101" pitchFamily="2" charset="-122"/>
            </a:endParaRPr>
          </a:p>
          <a:p>
            <a:pPr marL="342900" indent="-342900">
              <a:buFont typeface="Wingdings" panose="05000000000000000000" pitchFamily="2" charset="2"/>
              <a:buChar char="p"/>
            </a:pPr>
            <a:endParaRPr lang="zh-CN" altLang="en-US" sz="2800" dirty="0">
              <a:solidFill>
                <a:srgbClr val="C00000"/>
              </a:solidFill>
              <a:effectLst>
                <a:outerShdw blurRad="38100" dist="38100" dir="2700000">
                  <a:srgbClr val="C0C0C0"/>
                </a:outerShdw>
              </a:effectLst>
              <a:latin typeface="黑体" panose="02010609060101010101" charset="-122"/>
              <a:ea typeface="黑体" panose="02010609060101010101" charset="-122"/>
              <a:sym typeface="宋体" panose="02010600030101010101" pitchFamily="2" charset="-122"/>
            </a:endParaRPr>
          </a:p>
          <a:p>
            <a:pPr marL="342900" indent="-342900">
              <a:buFont typeface="Wingdings" panose="05000000000000000000" pitchFamily="2" charset="2"/>
              <a:buChar char="p"/>
            </a:pPr>
            <a:endParaRPr lang="zh-CN" altLang="zh-CN" sz="28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2800" dirty="0">
                <a:latin typeface="Arial" panose="020B0604020202020204" pitchFamily="34" charset="0"/>
                <a:sym typeface="宋体" panose="02010600030101010101" pitchFamily="2" charset="-122"/>
              </a:rPr>
              <a:t>虚拟地址空间比物理地址空间要大的多</a:t>
            </a:r>
            <a:endParaRPr lang="zh-CN" altLang="zh-CN" sz="28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dirty="0">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33122" name="矩形 3"/>
          <p:cNvSpPr/>
          <p:nvPr/>
        </p:nvSpPr>
        <p:spPr>
          <a:xfrm>
            <a:off x="107950" y="188913"/>
            <a:ext cx="4014788"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2.2 </a:t>
            </a:r>
            <a:r>
              <a:rPr lang="zh-TW" altLang="en-US" sz="2800" b="1">
                <a:solidFill>
                  <a:srgbClr val="FF0000"/>
                </a:solidFill>
                <a:latin typeface="Arial" panose="020B0604020202020204" pitchFamily="34" charset="0"/>
              </a:rPr>
              <a:t>案例研究：</a:t>
            </a:r>
            <a:r>
              <a:rPr lang="zh-CN" altLang="en-US" sz="2800" b="1">
                <a:solidFill>
                  <a:srgbClr val="FF0000"/>
                </a:solidFill>
                <a:latin typeface="Arial" panose="020B0604020202020204" pitchFamily="34" charset="0"/>
              </a:rPr>
              <a:t>页表翻译</a:t>
            </a:r>
            <a:endParaRPr lang="zh-CN" altLang="en-US" sz="2800" b="1">
              <a:solidFill>
                <a:srgbClr val="FF0000"/>
              </a:solidFill>
              <a:latin typeface="Arial" panose="020B0604020202020204" pitchFamily="34" charset="0"/>
            </a:endParaRPr>
          </a:p>
        </p:txBody>
      </p:sp>
      <p:pic>
        <p:nvPicPr>
          <p:cNvPr id="133123" name="图片 6"/>
          <p:cNvPicPr>
            <a:picLocks noChangeAspect="1"/>
          </p:cNvPicPr>
          <p:nvPr/>
        </p:nvPicPr>
        <p:blipFill>
          <a:blip r:embed="rId1"/>
          <a:stretch>
            <a:fillRect/>
          </a:stretch>
        </p:blipFill>
        <p:spPr>
          <a:xfrm>
            <a:off x="0" y="836613"/>
            <a:ext cx="9144000" cy="5707062"/>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87637" y="1458913"/>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
        <p:nvSpPr>
          <p:cNvPr id="135170" name="矩形 3"/>
          <p:cNvSpPr/>
          <p:nvPr/>
        </p:nvSpPr>
        <p:spPr>
          <a:xfrm>
            <a:off x="107950" y="188913"/>
            <a:ext cx="5691188"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2.2 </a:t>
            </a:r>
            <a:r>
              <a:rPr lang="zh-TW" altLang="en-US" sz="2800" b="1">
                <a:solidFill>
                  <a:srgbClr val="FF0000"/>
                </a:solidFill>
                <a:latin typeface="Arial" panose="020B0604020202020204" pitchFamily="34" charset="0"/>
              </a:rPr>
              <a:t>案例研究：</a:t>
            </a:r>
            <a:r>
              <a:rPr lang="en-US" altLang="zh-TW" sz="2800" b="1">
                <a:solidFill>
                  <a:srgbClr val="FF0000"/>
                </a:solidFill>
                <a:latin typeface="Arial" panose="020B0604020202020204" pitchFamily="34" charset="0"/>
              </a:rPr>
              <a:t>Linux</a:t>
            </a:r>
            <a:r>
              <a:rPr lang="zh-TW" altLang="en-US" sz="2800" b="1">
                <a:solidFill>
                  <a:srgbClr val="FF0000"/>
                </a:solidFill>
                <a:latin typeface="Arial" panose="020B0604020202020204" pitchFamily="34" charset="0"/>
              </a:rPr>
              <a:t>虚拟存储系统</a:t>
            </a:r>
            <a:endParaRPr lang="zh-CN" altLang="en-US" sz="2800" b="1">
              <a:solidFill>
                <a:srgbClr val="FF0000"/>
              </a:solidFill>
              <a:latin typeface="Arial" panose="020B0604020202020204" pitchFamily="34" charset="0"/>
            </a:endParaRPr>
          </a:p>
        </p:txBody>
      </p:sp>
      <p:sp>
        <p:nvSpPr>
          <p:cNvPr id="135171" name="矩形 1"/>
          <p:cNvSpPr/>
          <p:nvPr/>
        </p:nvSpPr>
        <p:spPr>
          <a:xfrm>
            <a:off x="250825" y="1125538"/>
            <a:ext cx="2665413" cy="1200150"/>
          </a:xfrm>
          <a:prstGeom prst="rect">
            <a:avLst/>
          </a:prstGeom>
          <a:noFill/>
          <a:ln w="9525">
            <a:noFill/>
          </a:ln>
        </p:spPr>
        <p:txBody>
          <a:bodyPr>
            <a:spAutoFit/>
          </a:bodyPr>
          <a:p>
            <a:r>
              <a:rPr lang="zh-CN" altLang="en-US">
                <a:latin typeface="Arial" panose="020B0604020202020204" pitchFamily="34" charset="0"/>
              </a:rPr>
              <a:t>一个单独的</a:t>
            </a:r>
            <a:r>
              <a:rPr lang="en-US" altLang="zh-CN">
                <a:latin typeface="Arial" panose="020B0604020202020204" pitchFamily="34" charset="0"/>
              </a:rPr>
              <a:t>Linux</a:t>
            </a:r>
            <a:r>
              <a:rPr lang="zh-CN" altLang="en-US">
                <a:latin typeface="Arial" panose="020B0604020202020204" pitchFamily="34" charset="0"/>
              </a:rPr>
              <a:t>系统进程虚拟存储主要分为：</a:t>
            </a:r>
            <a:r>
              <a:rPr lang="zh-CN" altLang="en-US" b="1">
                <a:solidFill>
                  <a:srgbClr val="FF0000"/>
                </a:solidFill>
                <a:latin typeface="Arial" panose="020B0604020202020204" pitchFamily="34" charset="0"/>
              </a:rPr>
              <a:t>内核虚拟存储器</a:t>
            </a:r>
            <a:r>
              <a:rPr lang="zh-CN" altLang="en-US">
                <a:latin typeface="Arial" panose="020B0604020202020204" pitchFamily="34" charset="0"/>
              </a:rPr>
              <a:t>和</a:t>
            </a:r>
            <a:r>
              <a:rPr lang="zh-CN" altLang="en-US" b="1">
                <a:solidFill>
                  <a:srgbClr val="FF0000"/>
                </a:solidFill>
                <a:latin typeface="Arial" panose="020B0604020202020204" pitchFamily="34" charset="0"/>
              </a:rPr>
              <a:t>进程虚拟存储器</a:t>
            </a:r>
            <a:r>
              <a:rPr lang="zh-CN" altLang="en-US">
                <a:latin typeface="Arial" panose="020B0604020202020204" pitchFamily="34" charset="0"/>
              </a:rPr>
              <a:t>。</a:t>
            </a:r>
            <a:endParaRPr lang="zh-CN" altLang="en-US">
              <a:latin typeface="Arial" panose="020B0604020202020204" pitchFamily="34" charset="0"/>
            </a:endParaRPr>
          </a:p>
        </p:txBody>
      </p:sp>
      <p:pic>
        <p:nvPicPr>
          <p:cNvPr id="135172" name="图片 5"/>
          <p:cNvPicPr>
            <a:picLocks noChangeAspect="1"/>
          </p:cNvPicPr>
          <p:nvPr/>
        </p:nvPicPr>
        <p:blipFill>
          <a:blip r:embed="rId1"/>
          <a:stretch>
            <a:fillRect/>
          </a:stretch>
        </p:blipFill>
        <p:spPr>
          <a:xfrm>
            <a:off x="2987675" y="762000"/>
            <a:ext cx="5778500" cy="60960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288" y="981075"/>
            <a:ext cx="2182813" cy="461963"/>
          </a:xfrm>
          <a:prstGeom prst="rect">
            <a:avLst/>
          </a:prstGeom>
          <a:noFill/>
          <a:ln w="9525">
            <a:noFill/>
          </a:ln>
        </p:spPr>
        <p:txBody>
          <a:bodyPr wrap="square">
            <a:spAutoFit/>
          </a:bodyPr>
          <a:p>
            <a:pPr>
              <a:buFont typeface="Wingdings" panose="05000000000000000000" pitchFamily="2" charset="2"/>
            </a:pPr>
            <a:r>
              <a:rPr lang="zh-CN" altLang="en-US" sz="2400" b="1">
                <a:latin typeface="Arial" panose="020B0604020202020204" pitchFamily="34" charset="0"/>
              </a:rPr>
              <a:t>内核数据结构</a:t>
            </a:r>
            <a:endParaRPr lang="en-US" altLang="en-US" sz="2800" b="1">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137218" name="矩形 3"/>
          <p:cNvSpPr/>
          <p:nvPr/>
        </p:nvSpPr>
        <p:spPr>
          <a:xfrm>
            <a:off x="107950" y="188913"/>
            <a:ext cx="5092700"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2.2 </a:t>
            </a:r>
            <a:r>
              <a:rPr lang="zh-TW" altLang="en-US" sz="2800" b="1">
                <a:solidFill>
                  <a:srgbClr val="FF0000"/>
                </a:solidFill>
                <a:latin typeface="Arial" panose="020B0604020202020204" pitchFamily="34" charset="0"/>
              </a:rPr>
              <a:t>案例研究：虚拟存储器区域</a:t>
            </a:r>
            <a:endParaRPr lang="zh-CN" altLang="en-US" sz="2800" b="1">
              <a:solidFill>
                <a:srgbClr val="FF0000"/>
              </a:solidFill>
              <a:latin typeface="Arial" panose="020B0604020202020204" pitchFamily="34" charset="0"/>
            </a:endParaRPr>
          </a:p>
        </p:txBody>
      </p:sp>
      <p:pic>
        <p:nvPicPr>
          <p:cNvPr id="137219" name="图片 4"/>
          <p:cNvPicPr>
            <a:picLocks noChangeAspect="1"/>
          </p:cNvPicPr>
          <p:nvPr/>
        </p:nvPicPr>
        <p:blipFill>
          <a:blip r:embed="rId1"/>
          <a:stretch>
            <a:fillRect/>
          </a:stretch>
        </p:blipFill>
        <p:spPr>
          <a:xfrm>
            <a:off x="1187450" y="1435100"/>
            <a:ext cx="7823200" cy="5422900"/>
          </a:xfrm>
          <a:prstGeom prst="rect">
            <a:avLst/>
          </a:prstGeom>
          <a:noFill/>
          <a:ln w="9525">
            <a:noFill/>
          </a:ln>
        </p:spPr>
      </p:pic>
      <p:sp>
        <p:nvSpPr>
          <p:cNvPr id="137220" name="矩形 6"/>
          <p:cNvSpPr/>
          <p:nvPr/>
        </p:nvSpPr>
        <p:spPr>
          <a:xfrm>
            <a:off x="250825" y="5445125"/>
            <a:ext cx="3313113" cy="923925"/>
          </a:xfrm>
          <a:prstGeom prst="rect">
            <a:avLst/>
          </a:prstGeom>
          <a:noFill/>
          <a:ln w="9525">
            <a:noFill/>
          </a:ln>
        </p:spPr>
        <p:txBody>
          <a:bodyPr>
            <a:spAutoFit/>
          </a:bodyPr>
          <a:p>
            <a:r>
              <a:rPr lang="zh-CN" altLang="en-US" b="1">
                <a:latin typeface="Arial" panose="020B0604020202020204" pitchFamily="34" charset="0"/>
              </a:rPr>
              <a:t>每个该链表</a:t>
            </a:r>
            <a:r>
              <a:rPr lang="en-US" altLang="zh-CN" b="1" err="1">
                <a:latin typeface="Arial" panose="020B0604020202020204" pitchFamily="34" charset="0"/>
              </a:rPr>
              <a:t>vm_area_struct</a:t>
            </a:r>
            <a:r>
              <a:rPr lang="zh-CN" altLang="en-US" b="1">
                <a:latin typeface="Arial" panose="020B0604020202020204" pitchFamily="34" charset="0"/>
              </a:rPr>
              <a:t>描述的是当前虚拟地址空间的一个段（</a:t>
            </a:r>
            <a:r>
              <a:rPr lang="en-US" altLang="zh-CN" b="1">
                <a:latin typeface="Arial" panose="020B0604020202020204" pitchFamily="34" charset="0"/>
              </a:rPr>
              <a:t>text</a:t>
            </a:r>
            <a:r>
              <a:rPr lang="zh-CN" altLang="en-US" b="1">
                <a:latin typeface="Arial" panose="020B0604020202020204" pitchFamily="34" charset="0"/>
              </a:rPr>
              <a:t>、</a:t>
            </a:r>
            <a:r>
              <a:rPr lang="en-US" altLang="zh-CN" b="1">
                <a:latin typeface="Arial" panose="020B0604020202020204" pitchFamily="34" charset="0"/>
              </a:rPr>
              <a:t>data</a:t>
            </a:r>
            <a:r>
              <a:rPr lang="zh-CN" altLang="en-US" b="1">
                <a:latin typeface="Arial" panose="020B0604020202020204" pitchFamily="34" charset="0"/>
              </a:rPr>
              <a:t>、</a:t>
            </a:r>
            <a:r>
              <a:rPr lang="en-US" altLang="zh-CN" b="1" err="1">
                <a:latin typeface="Arial" panose="020B0604020202020204" pitchFamily="34" charset="0"/>
              </a:rPr>
              <a:t>bss</a:t>
            </a:r>
            <a:r>
              <a:rPr lang="zh-CN" altLang="en-US" b="1">
                <a:latin typeface="Arial" panose="020B0604020202020204" pitchFamily="34" charset="0"/>
              </a:rPr>
              <a:t>等</a:t>
            </a:r>
            <a:endParaRPr lang="zh-CN" altLang="en-US">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矩形 3"/>
          <p:cNvSpPr/>
          <p:nvPr/>
        </p:nvSpPr>
        <p:spPr>
          <a:xfrm>
            <a:off x="107950" y="188913"/>
            <a:ext cx="5895975"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1.6 </a:t>
            </a:r>
            <a:r>
              <a:rPr lang="zh-TW" altLang="en-US" sz="2800" b="1">
                <a:solidFill>
                  <a:srgbClr val="FF0000"/>
                </a:solidFill>
                <a:latin typeface="Arial" panose="020B0604020202020204" pitchFamily="34" charset="0"/>
              </a:rPr>
              <a:t>案例研究：</a:t>
            </a:r>
            <a:r>
              <a:rPr lang="en-US" altLang="zh-TW" sz="2800" b="1">
                <a:solidFill>
                  <a:srgbClr val="FF0000"/>
                </a:solidFill>
                <a:latin typeface="Arial" panose="020B0604020202020204" pitchFamily="34" charset="0"/>
              </a:rPr>
              <a:t>Linux</a:t>
            </a:r>
            <a:r>
              <a:rPr lang="zh-CN" altLang="en-US" sz="2800" b="1">
                <a:solidFill>
                  <a:srgbClr val="FF0000"/>
                </a:solidFill>
                <a:latin typeface="Arial" panose="020B0604020202020204" pitchFamily="34" charset="0"/>
              </a:rPr>
              <a:t>缺页异常处理</a:t>
            </a:r>
            <a:endParaRPr lang="zh-CN" altLang="en-US" sz="2800" b="1">
              <a:solidFill>
                <a:srgbClr val="FF0000"/>
              </a:solidFill>
              <a:latin typeface="Arial" panose="020B0604020202020204" pitchFamily="34" charset="0"/>
            </a:endParaRPr>
          </a:p>
        </p:txBody>
      </p:sp>
      <p:pic>
        <p:nvPicPr>
          <p:cNvPr id="139266" name="图片 1"/>
          <p:cNvPicPr>
            <a:picLocks noChangeAspect="1"/>
          </p:cNvPicPr>
          <p:nvPr/>
        </p:nvPicPr>
        <p:blipFill>
          <a:blip r:embed="rId1"/>
          <a:stretch>
            <a:fillRect/>
          </a:stretch>
        </p:blipFill>
        <p:spPr>
          <a:xfrm>
            <a:off x="1835150" y="620713"/>
            <a:ext cx="7083425" cy="561657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矩形 3"/>
          <p:cNvSpPr/>
          <p:nvPr/>
        </p:nvSpPr>
        <p:spPr>
          <a:xfrm>
            <a:off x="107950" y="188913"/>
            <a:ext cx="2578100"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endParaRPr lang="zh-CN" altLang="en-US" sz="2800" b="1">
              <a:solidFill>
                <a:srgbClr val="FF0000"/>
              </a:solidFill>
              <a:latin typeface="Arial" panose="020B0604020202020204" pitchFamily="34" charset="0"/>
            </a:endParaRPr>
          </a:p>
        </p:txBody>
      </p:sp>
      <p:sp>
        <p:nvSpPr>
          <p:cNvPr id="141314" name="矩形 2"/>
          <p:cNvSpPr/>
          <p:nvPr/>
        </p:nvSpPr>
        <p:spPr>
          <a:xfrm>
            <a:off x="179388" y="908050"/>
            <a:ext cx="8713787" cy="831850"/>
          </a:xfrm>
          <a:prstGeom prst="rect">
            <a:avLst/>
          </a:prstGeom>
          <a:noFill/>
          <a:ln w="9525">
            <a:noFill/>
          </a:ln>
        </p:spPr>
        <p:txBody>
          <a:bodyPr>
            <a:spAutoFit/>
          </a:bodyPr>
          <a:p>
            <a:r>
              <a:rPr lang="zh-CN" altLang="en-US" sz="2400">
                <a:latin typeface="微软雅黑" panose="020B0503020204020204" charset="-122"/>
                <a:ea typeface="微软雅黑" panose="020B0503020204020204" charset="-122"/>
              </a:rPr>
              <a:t>存储器映射是通过将磁盘上的一个文件与虚拟存储器中的一个区域关联起来的过程。</a:t>
            </a:r>
            <a:endParaRPr lang="zh-CN" altLang="en-US" sz="2400">
              <a:latin typeface="微软雅黑" panose="020B0503020204020204" charset="-122"/>
              <a:ea typeface="微软雅黑" panose="020B0503020204020204" charset="-122"/>
            </a:endParaRPr>
          </a:p>
        </p:txBody>
      </p:sp>
      <p:sp>
        <p:nvSpPr>
          <p:cNvPr id="141315" name="矩形 4"/>
          <p:cNvSpPr/>
          <p:nvPr/>
        </p:nvSpPr>
        <p:spPr>
          <a:xfrm>
            <a:off x="28575" y="1773238"/>
            <a:ext cx="1582738" cy="368300"/>
          </a:xfrm>
          <a:prstGeom prst="rect">
            <a:avLst/>
          </a:prstGeom>
          <a:noFill/>
          <a:ln w="9525">
            <a:noFill/>
          </a:ln>
        </p:spPr>
        <p:txBody>
          <a:bodyPr wrap="none">
            <a:spAutoFit/>
          </a:bodyPr>
          <a:p>
            <a:r>
              <a:rPr lang="zh-CN" altLang="en-US" b="1">
                <a:solidFill>
                  <a:srgbClr val="FF0000"/>
                </a:solidFill>
                <a:latin typeface="Arial" panose="020B0604020202020204" pitchFamily="34" charset="0"/>
              </a:rPr>
              <a:t>理解共享对象</a:t>
            </a:r>
            <a:endParaRPr lang="zh-CN" altLang="en-US" b="1">
              <a:solidFill>
                <a:srgbClr val="FF0000"/>
              </a:solidFill>
              <a:latin typeface="Arial" panose="020B0604020202020204" pitchFamily="34" charset="0"/>
            </a:endParaRPr>
          </a:p>
        </p:txBody>
      </p:sp>
      <p:pic>
        <p:nvPicPr>
          <p:cNvPr id="141316" name="图片 5"/>
          <p:cNvPicPr>
            <a:picLocks noChangeAspect="1"/>
          </p:cNvPicPr>
          <p:nvPr/>
        </p:nvPicPr>
        <p:blipFill>
          <a:blip r:embed="rId1"/>
          <a:stretch>
            <a:fillRect/>
          </a:stretch>
        </p:blipFill>
        <p:spPr>
          <a:xfrm>
            <a:off x="323850" y="2455863"/>
            <a:ext cx="8286750" cy="4373562"/>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矩形 3"/>
          <p:cNvSpPr/>
          <p:nvPr/>
        </p:nvSpPr>
        <p:spPr>
          <a:xfrm>
            <a:off x="107950" y="188913"/>
            <a:ext cx="2578100"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endParaRPr lang="zh-CN" altLang="en-US" sz="2800" b="1">
              <a:solidFill>
                <a:srgbClr val="FF0000"/>
              </a:solidFill>
              <a:latin typeface="Arial" panose="020B0604020202020204" pitchFamily="34" charset="0"/>
            </a:endParaRPr>
          </a:p>
        </p:txBody>
      </p:sp>
      <p:sp>
        <p:nvSpPr>
          <p:cNvPr id="143362" name="矩形 2"/>
          <p:cNvSpPr/>
          <p:nvPr/>
        </p:nvSpPr>
        <p:spPr>
          <a:xfrm>
            <a:off x="179388" y="908050"/>
            <a:ext cx="8713787" cy="831850"/>
          </a:xfrm>
          <a:prstGeom prst="rect">
            <a:avLst/>
          </a:prstGeom>
          <a:noFill/>
          <a:ln w="9525">
            <a:noFill/>
          </a:ln>
        </p:spPr>
        <p:txBody>
          <a:bodyPr>
            <a:spAutoFit/>
          </a:bodyPr>
          <a:p>
            <a:r>
              <a:rPr lang="zh-CN" altLang="en-US" sz="2400">
                <a:latin typeface="微软雅黑" panose="020B0503020204020204" charset="-122"/>
                <a:ea typeface="微软雅黑" panose="020B0503020204020204" charset="-122"/>
              </a:rPr>
              <a:t>存储器映射是通过将磁盘上的一个文件与虚拟存储器中的一个区域关联起来的过程。</a:t>
            </a:r>
            <a:endParaRPr lang="zh-CN" altLang="en-US" sz="2400">
              <a:latin typeface="微软雅黑" panose="020B0503020204020204" charset="-122"/>
              <a:ea typeface="微软雅黑" panose="020B0503020204020204" charset="-122"/>
            </a:endParaRPr>
          </a:p>
        </p:txBody>
      </p:sp>
      <p:sp>
        <p:nvSpPr>
          <p:cNvPr id="143363" name="矩形 4"/>
          <p:cNvSpPr/>
          <p:nvPr/>
        </p:nvSpPr>
        <p:spPr>
          <a:xfrm>
            <a:off x="28575" y="1773238"/>
            <a:ext cx="2724150" cy="368300"/>
          </a:xfrm>
          <a:prstGeom prst="rect">
            <a:avLst/>
          </a:prstGeom>
          <a:noFill/>
          <a:ln w="9525">
            <a:noFill/>
          </a:ln>
        </p:spPr>
        <p:txBody>
          <a:bodyPr wrap="none">
            <a:spAutoFit/>
          </a:bodyPr>
          <a:p>
            <a:r>
              <a:rPr lang="zh-CN" altLang="en-US" b="1">
                <a:solidFill>
                  <a:srgbClr val="FF0000"/>
                </a:solidFill>
                <a:latin typeface="Arial" panose="020B0604020202020204" pitchFamily="34" charset="0"/>
              </a:rPr>
              <a:t>理解私有对象：写时拷贝</a:t>
            </a:r>
            <a:endParaRPr lang="zh-CN" altLang="en-US" b="1">
              <a:solidFill>
                <a:srgbClr val="FF0000"/>
              </a:solidFill>
              <a:latin typeface="Arial" panose="020B0604020202020204" pitchFamily="34" charset="0"/>
            </a:endParaRPr>
          </a:p>
        </p:txBody>
      </p:sp>
      <p:pic>
        <p:nvPicPr>
          <p:cNvPr id="143364" name="图片 1"/>
          <p:cNvPicPr>
            <a:picLocks noChangeAspect="1"/>
          </p:cNvPicPr>
          <p:nvPr/>
        </p:nvPicPr>
        <p:blipFill>
          <a:blip r:embed="rId1"/>
          <a:stretch>
            <a:fillRect/>
          </a:stretch>
        </p:blipFill>
        <p:spPr>
          <a:xfrm>
            <a:off x="179388" y="2371725"/>
            <a:ext cx="9144000" cy="4486275"/>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矩形 3"/>
          <p:cNvSpPr/>
          <p:nvPr/>
        </p:nvSpPr>
        <p:spPr>
          <a:xfrm>
            <a:off x="107950" y="188913"/>
            <a:ext cx="2578100" cy="522287"/>
          </a:xfrm>
          <a:prstGeom prst="rect">
            <a:avLst/>
          </a:prstGeom>
          <a:noFill/>
          <a:ln w="9525">
            <a:noFill/>
          </a:ln>
        </p:spPr>
        <p:txBody>
          <a:bodyPr wrap="none">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endParaRPr lang="zh-CN" altLang="en-US" sz="2800" b="1">
              <a:solidFill>
                <a:srgbClr val="FF0000"/>
              </a:solidFill>
              <a:latin typeface="Arial" panose="020B0604020202020204" pitchFamily="34" charset="0"/>
            </a:endParaRPr>
          </a:p>
        </p:txBody>
      </p:sp>
      <p:sp>
        <p:nvSpPr>
          <p:cNvPr id="145410" name="矩形 4"/>
          <p:cNvSpPr/>
          <p:nvPr/>
        </p:nvSpPr>
        <p:spPr>
          <a:xfrm>
            <a:off x="0" y="981075"/>
            <a:ext cx="2724150" cy="368300"/>
          </a:xfrm>
          <a:prstGeom prst="rect">
            <a:avLst/>
          </a:prstGeom>
          <a:noFill/>
          <a:ln w="9525">
            <a:noFill/>
          </a:ln>
        </p:spPr>
        <p:txBody>
          <a:bodyPr wrap="none">
            <a:spAutoFit/>
          </a:bodyPr>
          <a:p>
            <a:r>
              <a:rPr lang="zh-CN" altLang="en-US" b="1">
                <a:solidFill>
                  <a:srgbClr val="FF0000"/>
                </a:solidFill>
                <a:latin typeface="Arial" panose="020B0604020202020204" pitchFamily="34" charset="0"/>
              </a:rPr>
              <a:t>理解私有对象：写时拷贝</a:t>
            </a:r>
            <a:endParaRPr lang="zh-CN" altLang="en-US" b="1">
              <a:solidFill>
                <a:srgbClr val="FF0000"/>
              </a:solidFill>
              <a:latin typeface="Arial" panose="020B0604020202020204" pitchFamily="34" charset="0"/>
            </a:endParaRPr>
          </a:p>
        </p:txBody>
      </p:sp>
      <p:pic>
        <p:nvPicPr>
          <p:cNvPr id="145411" name="图片 1"/>
          <p:cNvPicPr>
            <a:picLocks noChangeAspect="1"/>
          </p:cNvPicPr>
          <p:nvPr/>
        </p:nvPicPr>
        <p:blipFill>
          <a:blip r:embed="rId1"/>
          <a:stretch>
            <a:fillRect/>
          </a:stretch>
        </p:blipFill>
        <p:spPr>
          <a:xfrm>
            <a:off x="-34925" y="2060575"/>
            <a:ext cx="9144000" cy="448627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矩形 3"/>
          <p:cNvSpPr/>
          <p:nvPr/>
        </p:nvSpPr>
        <p:spPr>
          <a:xfrm>
            <a:off x="107950" y="188913"/>
            <a:ext cx="4751388" cy="522287"/>
          </a:xfrm>
          <a:prstGeom prst="rect">
            <a:avLst/>
          </a:prstGeom>
          <a:noFill/>
          <a:ln w="9525">
            <a:noFill/>
          </a:ln>
        </p:spPr>
        <p:txBody>
          <a:bodyPr>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r>
              <a:rPr lang="en-US" altLang="zh-CN" sz="2800" b="1">
                <a:solidFill>
                  <a:srgbClr val="FF0000"/>
                </a:solidFill>
                <a:latin typeface="Arial" panose="020B0604020202020204" pitchFamily="34" charset="0"/>
              </a:rPr>
              <a:t>-</a:t>
            </a:r>
            <a:r>
              <a:rPr lang="zh-CN" altLang="en-US" sz="2800" b="1">
                <a:solidFill>
                  <a:srgbClr val="FF0000"/>
                </a:solidFill>
                <a:latin typeface="Arial" panose="020B0604020202020204" pitchFamily="34" charset="0"/>
              </a:rPr>
              <a:t>理解</a:t>
            </a:r>
            <a:r>
              <a:rPr lang="en-US" altLang="zh-CN" sz="2800" b="1">
                <a:solidFill>
                  <a:srgbClr val="FF0000"/>
                </a:solidFill>
                <a:latin typeface="Arial" panose="020B0604020202020204" pitchFamily="34" charset="0"/>
              </a:rPr>
              <a:t>fork</a:t>
            </a:r>
            <a:endParaRPr lang="zh-CN" altLang="en-US" sz="2800" b="1">
              <a:solidFill>
                <a:srgbClr val="FF0000"/>
              </a:solidFill>
              <a:latin typeface="Arial" panose="020B0604020202020204" pitchFamily="34" charset="0"/>
            </a:endParaRPr>
          </a:p>
        </p:txBody>
      </p:sp>
      <p:sp>
        <p:nvSpPr>
          <p:cNvPr id="147458" name="矩形 2"/>
          <p:cNvSpPr/>
          <p:nvPr/>
        </p:nvSpPr>
        <p:spPr>
          <a:xfrm>
            <a:off x="179388" y="908050"/>
            <a:ext cx="8713787" cy="831850"/>
          </a:xfrm>
          <a:prstGeom prst="rect">
            <a:avLst/>
          </a:prstGeom>
          <a:noFill/>
          <a:ln w="9525">
            <a:noFill/>
          </a:ln>
        </p:spPr>
        <p:txBody>
          <a:bodyPr>
            <a:spAutoFit/>
          </a:bodyPr>
          <a:p>
            <a:r>
              <a:rPr lang="zh-CN" altLang="en-US" sz="2400">
                <a:latin typeface="微软雅黑" panose="020B0503020204020204" charset="-122"/>
                <a:ea typeface="微软雅黑" panose="020B0503020204020204" charset="-122"/>
              </a:rPr>
              <a:t>存储器映射是通过将磁盘上的一个文件与虚拟存储器中的一个区域关联起来的过程。</a:t>
            </a:r>
            <a:endParaRPr lang="zh-CN" altLang="en-US" sz="2400">
              <a:latin typeface="微软雅黑" panose="020B0503020204020204" charset="-122"/>
              <a:ea typeface="微软雅黑" panose="020B0503020204020204" charset="-122"/>
            </a:endParaRPr>
          </a:p>
        </p:txBody>
      </p:sp>
      <p:sp>
        <p:nvSpPr>
          <p:cNvPr id="147459" name="矩形 4"/>
          <p:cNvSpPr/>
          <p:nvPr/>
        </p:nvSpPr>
        <p:spPr>
          <a:xfrm>
            <a:off x="28575" y="1773238"/>
            <a:ext cx="2724150" cy="368300"/>
          </a:xfrm>
          <a:prstGeom prst="rect">
            <a:avLst/>
          </a:prstGeom>
          <a:noFill/>
          <a:ln w="9525">
            <a:noFill/>
          </a:ln>
        </p:spPr>
        <p:txBody>
          <a:bodyPr wrap="none">
            <a:spAutoFit/>
          </a:bodyPr>
          <a:p>
            <a:r>
              <a:rPr lang="zh-CN" altLang="en-US" b="1">
                <a:solidFill>
                  <a:srgbClr val="FF0000"/>
                </a:solidFill>
                <a:latin typeface="Arial" panose="020B0604020202020204" pitchFamily="34" charset="0"/>
              </a:rPr>
              <a:t>理解私有对象：写时拷贝</a:t>
            </a:r>
            <a:endParaRPr lang="zh-CN" altLang="en-US" b="1">
              <a:solidFill>
                <a:srgbClr val="FF0000"/>
              </a:solidFill>
              <a:latin typeface="Arial" panose="020B0604020202020204" pitchFamily="34" charset="0"/>
            </a:endParaRPr>
          </a:p>
        </p:txBody>
      </p:sp>
      <p:pic>
        <p:nvPicPr>
          <p:cNvPr id="147460" name="图片 1"/>
          <p:cNvPicPr>
            <a:picLocks noChangeAspect="1"/>
          </p:cNvPicPr>
          <p:nvPr/>
        </p:nvPicPr>
        <p:blipFill>
          <a:blip r:embed="rId1"/>
          <a:stretch>
            <a:fillRect/>
          </a:stretch>
        </p:blipFill>
        <p:spPr>
          <a:xfrm>
            <a:off x="179388" y="2371725"/>
            <a:ext cx="8612187" cy="422592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矩形 3"/>
          <p:cNvSpPr/>
          <p:nvPr/>
        </p:nvSpPr>
        <p:spPr>
          <a:xfrm>
            <a:off x="107950" y="188913"/>
            <a:ext cx="4751388" cy="522287"/>
          </a:xfrm>
          <a:prstGeom prst="rect">
            <a:avLst/>
          </a:prstGeom>
          <a:noFill/>
          <a:ln w="9525">
            <a:noFill/>
          </a:ln>
        </p:spPr>
        <p:txBody>
          <a:bodyPr>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r>
              <a:rPr lang="en-US" altLang="zh-CN" sz="2800" b="1">
                <a:solidFill>
                  <a:srgbClr val="FF0000"/>
                </a:solidFill>
                <a:latin typeface="Arial" panose="020B0604020202020204" pitchFamily="34" charset="0"/>
              </a:rPr>
              <a:t>-</a:t>
            </a:r>
            <a:r>
              <a:rPr lang="zh-CN" altLang="en-US" sz="2800" b="1">
                <a:solidFill>
                  <a:srgbClr val="FF0000"/>
                </a:solidFill>
                <a:latin typeface="Arial" panose="020B0604020202020204" pitchFamily="34" charset="0"/>
              </a:rPr>
              <a:t>理解</a:t>
            </a:r>
            <a:r>
              <a:rPr lang="en-US" altLang="zh-CN" sz="2800" b="1" err="1">
                <a:solidFill>
                  <a:srgbClr val="FF0000"/>
                </a:solidFill>
                <a:latin typeface="Arial" panose="020B0604020202020204" pitchFamily="34" charset="0"/>
              </a:rPr>
              <a:t>execve</a:t>
            </a:r>
            <a:endParaRPr lang="zh-CN" altLang="en-US" sz="2800" b="1">
              <a:solidFill>
                <a:srgbClr val="FF0000"/>
              </a:solidFill>
              <a:latin typeface="Arial" panose="020B0604020202020204" pitchFamily="34" charset="0"/>
            </a:endParaRPr>
          </a:p>
        </p:txBody>
      </p:sp>
      <p:pic>
        <p:nvPicPr>
          <p:cNvPr id="149506" name="图片 5"/>
          <p:cNvPicPr>
            <a:picLocks noChangeAspect="1"/>
          </p:cNvPicPr>
          <p:nvPr/>
        </p:nvPicPr>
        <p:blipFill>
          <a:blip r:embed="rId1"/>
          <a:stretch>
            <a:fillRect/>
          </a:stretch>
        </p:blipFill>
        <p:spPr>
          <a:xfrm>
            <a:off x="900113" y="1270000"/>
            <a:ext cx="7213600" cy="558800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矩形 3"/>
          <p:cNvSpPr/>
          <p:nvPr/>
        </p:nvSpPr>
        <p:spPr>
          <a:xfrm>
            <a:off x="107950" y="188913"/>
            <a:ext cx="7777163" cy="522287"/>
          </a:xfrm>
          <a:prstGeom prst="rect">
            <a:avLst/>
          </a:prstGeom>
          <a:noFill/>
          <a:ln w="9525">
            <a:noFill/>
          </a:ln>
        </p:spPr>
        <p:txBody>
          <a:bodyPr>
            <a:spAutoFit/>
          </a:bodyPr>
          <a:p>
            <a:r>
              <a:rPr lang="en-US" altLang="zh-TW" sz="2800" b="1">
                <a:solidFill>
                  <a:srgbClr val="FF0000"/>
                </a:solidFill>
                <a:latin typeface="Arial" panose="020B0604020202020204" pitchFamily="34" charset="0"/>
              </a:rPr>
              <a:t>2.3 </a:t>
            </a:r>
            <a:r>
              <a:rPr lang="zh-CN" altLang="en-US" sz="2800" b="1">
                <a:solidFill>
                  <a:srgbClr val="FF0000"/>
                </a:solidFill>
                <a:latin typeface="Arial" panose="020B0604020202020204" pitchFamily="34" charset="0"/>
              </a:rPr>
              <a:t>存储器</a:t>
            </a:r>
            <a:r>
              <a:rPr lang="en-US" altLang="en-US" sz="2800" b="1">
                <a:solidFill>
                  <a:srgbClr val="FF0000"/>
                </a:solidFill>
                <a:latin typeface="Arial" panose="020B0604020202020204" pitchFamily="34" charset="0"/>
              </a:rPr>
              <a:t>映射</a:t>
            </a:r>
            <a:r>
              <a:rPr lang="en-US" altLang="zh-CN" sz="2800" b="1">
                <a:solidFill>
                  <a:srgbClr val="FF0000"/>
                </a:solidFill>
                <a:latin typeface="Arial" panose="020B0604020202020204" pitchFamily="34" charset="0"/>
              </a:rPr>
              <a:t>-</a:t>
            </a:r>
            <a:r>
              <a:rPr lang="zh-CN" altLang="en-US" sz="2800" b="1">
                <a:solidFill>
                  <a:srgbClr val="FF0000"/>
                </a:solidFill>
                <a:latin typeface="Arial" panose="020B0604020202020204" pitchFamily="34" charset="0"/>
              </a:rPr>
              <a:t>创建用户级存储器映射</a:t>
            </a:r>
            <a:endParaRPr lang="zh-CN" altLang="en-US" sz="2800" b="1">
              <a:solidFill>
                <a:srgbClr val="FF0000"/>
              </a:solidFill>
              <a:latin typeface="Arial" panose="020B0604020202020204" pitchFamily="34" charset="0"/>
            </a:endParaRPr>
          </a:p>
        </p:txBody>
      </p:sp>
      <p:pic>
        <p:nvPicPr>
          <p:cNvPr id="151554" name="图片 9"/>
          <p:cNvPicPr>
            <a:picLocks noChangeAspect="1"/>
          </p:cNvPicPr>
          <p:nvPr/>
        </p:nvPicPr>
        <p:blipFill>
          <a:blip r:embed="rId1"/>
          <a:stretch>
            <a:fillRect/>
          </a:stretch>
        </p:blipFill>
        <p:spPr>
          <a:xfrm>
            <a:off x="395288" y="620713"/>
            <a:ext cx="8420100" cy="2232025"/>
          </a:xfrm>
          <a:prstGeom prst="rect">
            <a:avLst/>
          </a:prstGeom>
          <a:noFill/>
          <a:ln w="9525">
            <a:noFill/>
          </a:ln>
        </p:spPr>
      </p:pic>
      <p:pic>
        <p:nvPicPr>
          <p:cNvPr id="151555" name="图片 10"/>
          <p:cNvPicPr>
            <a:picLocks noChangeAspect="1"/>
          </p:cNvPicPr>
          <p:nvPr/>
        </p:nvPicPr>
        <p:blipFill>
          <a:blip r:embed="rId2"/>
          <a:stretch>
            <a:fillRect/>
          </a:stretch>
        </p:blipFill>
        <p:spPr>
          <a:xfrm>
            <a:off x="1835150" y="2852738"/>
            <a:ext cx="5408613" cy="38449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3392488"/>
            <a:ext cx="2571750" cy="633413"/>
          </a:xfrm>
        </p:spPr>
        <p:txBody>
          <a:bodyPr vert="horz" wrap="square" lIns="91440" tIns="45720" rIns="91440" bIns="45720" numCol="1" anchor="ctr" anchorCtr="0" compatLnSpc="1"/>
          <a:p>
            <a:pPr algn="l">
              <a:lnSpc>
                <a:spcPct val="130000"/>
              </a:lnSpc>
            </a:pPr>
            <a:r>
              <a:rPr lang="zh-CN" altLang="en-US" sz="3600" b="1">
                <a:solidFill>
                  <a:srgbClr val="C00000"/>
                </a:solidFill>
                <a:effectLst>
                  <a:outerShdw blurRad="38100" dist="38100" dir="2700000">
                    <a:srgbClr val="C0C0C0"/>
                  </a:outerShdw>
                </a:effectLst>
                <a:latin typeface="Times New Roman" panose="02020603050405020304" charset="0"/>
                <a:ea typeface="黑体" panose="02010609060101010101" charset="-122"/>
              </a:rPr>
              <a:t>物理寻址：</a:t>
            </a:r>
            <a:r>
              <a:rPr lang="zh-CN" altLang="en-US" sz="2800">
                <a:sym typeface="宋体" panose="02010600030101010101" pitchFamily="2" charset="-122"/>
              </a:rPr>
              <a:t>CPU通过地址总线传递读取主存中4号地址开始处的内容，并通过数据总线传送到CPU的寄存器中。</a:t>
            </a:r>
            <a:br>
              <a:rPr lang="zh-CN" altLang="en-US" sz="2800"/>
            </a:br>
            <a:endParaRPr lang="zh-CN" altLang="en-US" sz="28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61442" name="图片 1"/>
          <p:cNvPicPr>
            <a:picLocks noChangeAspect="1"/>
          </p:cNvPicPr>
          <p:nvPr/>
        </p:nvPicPr>
        <p:blipFill>
          <a:blip r:embed="rId1"/>
          <a:stretch>
            <a:fillRect/>
          </a:stretch>
        </p:blipFill>
        <p:spPr>
          <a:xfrm>
            <a:off x="2479675" y="0"/>
            <a:ext cx="6499225" cy="61658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3392488"/>
            <a:ext cx="2571750"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物理寻址：</a:t>
            </a:r>
            <a:r>
              <a:rPr lang="en-US" altLang="zh-CN"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4GB</a:t>
            </a: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地址空间不够用</a:t>
            </a:r>
            <a:br>
              <a:rPr lang="zh-CN" altLang="en-US" sz="3600" dirty="0"/>
            </a:b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63490" name="图片 1"/>
          <p:cNvPicPr>
            <a:picLocks noChangeAspect="1"/>
          </p:cNvPicPr>
          <p:nvPr/>
        </p:nvPicPr>
        <p:blipFill>
          <a:blip r:embed="rId1"/>
          <a:stretch>
            <a:fillRect/>
          </a:stretch>
        </p:blipFill>
        <p:spPr>
          <a:xfrm>
            <a:off x="2479675" y="0"/>
            <a:ext cx="6499225" cy="61658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58737" y="5524500"/>
            <a:ext cx="9259888" cy="1239838"/>
          </a:xfrm>
        </p:spPr>
        <p:txBody>
          <a:bodyPr vert="horz" wrap="square" lIns="91440" tIns="45720" rIns="91440" bIns="45720" numCol="1" anchor="ctr" anchorCtr="0" compatLnSpc="1"/>
          <a:p>
            <a:pPr algn="l">
              <a:lnSpc>
                <a:spcPct val="130000"/>
              </a:lnSpc>
            </a:pPr>
            <a:r>
              <a:rPr lang="zh-CN" altLang="en-US" sz="2800" b="1">
                <a:solidFill>
                  <a:srgbClr val="C00000"/>
                </a:solidFill>
                <a:effectLst>
                  <a:outerShdw blurRad="38100" dist="38100" dir="2700000">
                    <a:srgbClr val="C0C0C0"/>
                  </a:outerShdw>
                </a:effectLst>
                <a:latin typeface="Times New Roman" panose="02020603050405020304" charset="0"/>
                <a:ea typeface="黑体" panose="02010609060101010101" charset="-122"/>
              </a:rPr>
              <a:t>虚拟寻址：</a:t>
            </a:r>
            <a:r>
              <a:rPr lang="en-US" altLang="zh-CN" sz="2800">
                <a:sym typeface="宋体" panose="02010600030101010101" pitchFamily="2" charset="-122"/>
              </a:rPr>
              <a:t>CPU</a:t>
            </a:r>
            <a:r>
              <a:rPr lang="zh-CN" altLang="en-US" sz="2800">
                <a:sym typeface="宋体" panose="02010600030101010101" pitchFamily="2" charset="-122"/>
              </a:rPr>
              <a:t>先是生成一个虚拟地址：4100；再经过地址翻译器，将4100翻译成物理地址</a:t>
            </a:r>
            <a:br>
              <a:rPr lang="zh-CN" altLang="en-US" sz="2800"/>
            </a:br>
            <a:endParaRPr lang="zh-CN" altLang="en-US" sz="2800" b="1">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pic>
        <p:nvPicPr>
          <p:cNvPr id="65538" name="图片 2"/>
          <p:cNvPicPr>
            <a:picLocks noChangeAspect="1"/>
          </p:cNvPicPr>
          <p:nvPr/>
        </p:nvPicPr>
        <p:blipFill>
          <a:blip r:embed="rId1"/>
          <a:stretch>
            <a:fillRect/>
          </a:stretch>
        </p:blipFill>
        <p:spPr>
          <a:xfrm>
            <a:off x="-133350" y="114300"/>
            <a:ext cx="9410700" cy="49339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p>
            <a:pPr algn="l">
              <a:lnSpc>
                <a:spcPct val="130000"/>
              </a:lnSpc>
            </a:pPr>
            <a:r>
              <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rPr>
              <a:t>地址空间</a:t>
            </a:r>
            <a:endParaRPr lang="zh-CN" altLang="en-US" sz="3600" b="1" dirty="0">
              <a:solidFill>
                <a:srgbClr val="C00000"/>
              </a:solidFill>
              <a:effectLst>
                <a:outerShdw blurRad="38100" dist="38100" dir="2700000">
                  <a:srgbClr val="C0C0C0"/>
                </a:outerShdw>
              </a:effectLst>
              <a:latin typeface="Times New Roman" panose="02020603050405020304" charset="0"/>
              <a:ea typeface="黑体" panose="02010609060101010101" charset="-122"/>
            </a:endParaRPr>
          </a:p>
        </p:txBody>
      </p:sp>
      <p:sp>
        <p:nvSpPr>
          <p:cNvPr id="167939" name="矩形 167938"/>
          <p:cNvSpPr/>
          <p:nvPr/>
        </p:nvSpPr>
        <p:spPr>
          <a:xfrm>
            <a:off x="0" y="692150"/>
            <a:ext cx="9144000" cy="8216900"/>
          </a:xfrm>
          <a:prstGeom prst="rect">
            <a:avLst/>
          </a:prstGeom>
          <a:noFill/>
          <a:ln w="9525">
            <a:noFill/>
          </a:ln>
        </p:spPr>
        <p:txBody>
          <a:bodyPr>
            <a:spAutoFit/>
          </a:bodyPr>
          <a:p>
            <a:pPr marL="342900" indent="-342900">
              <a:buFont typeface="Wingdings" panose="05000000000000000000" pitchFamily="2" charset="2"/>
              <a:buChar char="p"/>
            </a:pPr>
            <a:r>
              <a:rPr lang="zh-CN" altLang="en-US" sz="2800">
                <a:latin typeface="Arial" panose="020B0604020202020204" pitchFamily="34" charset="0"/>
              </a:rPr>
              <a:t>地址空间是一个非负整数的集合</a:t>
            </a:r>
            <a:r>
              <a:rPr lang="zh-CN" altLang="zh-CN" sz="2800">
                <a:latin typeface="Arial" panose="020B0604020202020204" pitchFamily="34" charset="0"/>
              </a:rPr>
              <a:t>{0</a:t>
            </a:r>
            <a:r>
              <a:rPr lang="zh-CN" altLang="en-US" sz="2800">
                <a:latin typeface="Arial" panose="020B0604020202020204" pitchFamily="34" charset="0"/>
              </a:rPr>
              <a:t>，</a:t>
            </a:r>
            <a:r>
              <a:rPr lang="zh-CN" altLang="zh-CN" sz="2800">
                <a:latin typeface="Arial" panose="020B0604020202020204" pitchFamily="34" charset="0"/>
              </a:rPr>
              <a:t>1</a:t>
            </a:r>
            <a:r>
              <a:rPr lang="zh-CN" altLang="en-US" sz="2800">
                <a:latin typeface="Arial" panose="020B0604020202020204" pitchFamily="34" charset="0"/>
              </a:rPr>
              <a:t>，</a:t>
            </a:r>
            <a:r>
              <a:rPr lang="zh-CN" altLang="zh-CN" sz="2800">
                <a:latin typeface="Arial" panose="020B0604020202020204" pitchFamily="34" charset="0"/>
              </a:rPr>
              <a:t>2</a:t>
            </a:r>
            <a:r>
              <a:rPr lang="zh-CN" altLang="en-US" sz="2800">
                <a:latin typeface="Arial" panose="020B0604020202020204" pitchFamily="34" charset="0"/>
              </a:rPr>
              <a:t>，</a:t>
            </a:r>
            <a:r>
              <a:rPr lang="zh-CN" altLang="zh-CN" sz="2800">
                <a:latin typeface="Arial" panose="020B0604020202020204" pitchFamily="34" charset="0"/>
              </a:rPr>
              <a:t>……}</a:t>
            </a:r>
            <a:r>
              <a:rPr lang="zh-CN" altLang="en-US" sz="2800">
                <a:latin typeface="Arial" panose="020B0604020202020204" pitchFamily="34" charset="0"/>
              </a:rPr>
              <a:t>；</a:t>
            </a:r>
            <a:endParaRPr lang="zh-CN" altLang="zh-CN" sz="2800">
              <a:latin typeface="Arial" panose="020B0604020202020204" pitchFamily="34" charset="0"/>
            </a:endParaRPr>
          </a:p>
          <a:p>
            <a:pPr marL="342900" indent="-342900">
              <a:buFont typeface="Wingdings" panose="05000000000000000000" pitchFamily="2" charset="2"/>
              <a:buChar char="p"/>
            </a:pPr>
            <a:endParaRPr lang="zh-CN" altLang="zh-CN" sz="2800">
              <a:latin typeface="Arial" panose="020B0604020202020204" pitchFamily="34" charset="0"/>
            </a:endParaRPr>
          </a:p>
          <a:p>
            <a:pPr marL="342900" indent="-342900">
              <a:buFont typeface="Wingdings" panose="05000000000000000000" pitchFamily="2" charset="2"/>
              <a:buChar char="p"/>
            </a:pPr>
            <a:r>
              <a:rPr lang="zh-CN" altLang="en-US" sz="2800">
                <a:latin typeface="Arial" panose="020B0604020202020204" pitchFamily="34" charset="0"/>
              </a:rPr>
              <a:t>一个</a:t>
            </a:r>
            <a:r>
              <a:rPr lang="zh-CN" altLang="zh-CN" sz="2800">
                <a:latin typeface="Arial" panose="020B0604020202020204" pitchFamily="34" charset="0"/>
              </a:rPr>
              <a:t>32</a:t>
            </a:r>
            <a:r>
              <a:rPr lang="zh-CN" altLang="en-US" sz="2800">
                <a:latin typeface="Arial" panose="020B0604020202020204" pitchFamily="34" charset="0"/>
              </a:rPr>
              <a:t>位的系统中有：</a:t>
            </a:r>
            <a:r>
              <a:rPr lang="zh-CN" altLang="zh-CN" sz="2800">
                <a:latin typeface="Arial" panose="020B0604020202020204" pitchFamily="34" charset="0"/>
              </a:rPr>
              <a:t>2^32 = 4 294 967 296B</a:t>
            </a:r>
            <a:r>
              <a:rPr lang="zh-CN" altLang="en-US" sz="2800">
                <a:latin typeface="Arial" panose="020B0604020202020204" pitchFamily="34" charset="0"/>
              </a:rPr>
              <a:t>（</a:t>
            </a:r>
            <a:r>
              <a:rPr lang="zh-CN" altLang="zh-CN" sz="2800">
                <a:latin typeface="Arial" panose="020B0604020202020204" pitchFamily="34" charset="0"/>
              </a:rPr>
              <a:t>4GB</a:t>
            </a:r>
            <a:r>
              <a:rPr lang="zh-CN" altLang="en-US" sz="2800">
                <a:latin typeface="Arial" panose="020B0604020202020204" pitchFamily="34" charset="0"/>
              </a:rPr>
              <a:t>）个</a:t>
            </a:r>
            <a:r>
              <a:rPr lang="zh-CN" altLang="en-US" sz="3200">
                <a:latin typeface="Arial" panose="020B0604020202020204" pitchFamily="34" charset="0"/>
              </a:rPr>
              <a:t>有效地址。</a:t>
            </a:r>
            <a:endParaRPr lang="zh-CN" altLang="zh-CN" sz="3200">
              <a:latin typeface="Arial" panose="020B0604020202020204" pitchFamily="34" charset="0"/>
            </a:endParaRPr>
          </a:p>
          <a:p>
            <a:pPr marL="342900" indent="-342900">
              <a:buFont typeface="Wingdings" panose="05000000000000000000" pitchFamily="2" charset="2"/>
              <a:buChar char="p"/>
            </a:pP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a:effectLst>
                  <a:outerShdw blurRad="38100" dist="38100" dir="2700000">
                    <a:srgbClr val="C0C0C0"/>
                  </a:outerShdw>
                </a:effectLst>
                <a:latin typeface="黑体" panose="02010609060101010101" charset="-122"/>
                <a:ea typeface="黑体" panose="02010609060101010101" charset="-122"/>
              </a:rPr>
              <a:t>物理地址空间：</a:t>
            </a:r>
            <a:r>
              <a:rPr lang="zh-CN" altLang="zh-CN" sz="3200">
                <a:effectLst>
                  <a:outerShdw blurRad="38100" dist="38100" dir="2700000">
                    <a:srgbClr val="C0C0C0"/>
                  </a:outerShdw>
                </a:effectLst>
                <a:latin typeface="黑体" panose="02010609060101010101" charset="-122"/>
                <a:ea typeface="黑体" panose="02010609060101010101" charset="-122"/>
              </a:rPr>
              <a:t> </a:t>
            </a:r>
            <a:r>
              <a:rPr lang="zh-CN" sz="3200" b="1">
                <a:effectLst>
                  <a:outerShdw blurRad="38100" dist="38100" dir="2700000">
                    <a:srgbClr val="C0C0C0"/>
                  </a:outerShdw>
                </a:effectLst>
                <a:latin typeface="黑体" panose="02010609060101010101" charset="-122"/>
                <a:ea typeface="黑体" panose="02010609060101010101" charset="-122"/>
              </a:rPr>
              <a:t>真正的物理内存（字节排列）</a:t>
            </a:r>
            <a:endParaRPr lang="zh-CN" altLang="zh-CN" sz="3200" b="1">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a:effectLst>
                  <a:outerShdw blurRad="38100" dist="38100" dir="2700000">
                    <a:srgbClr val="C0C0C0"/>
                  </a:outerShdw>
                </a:effectLst>
                <a:latin typeface="黑体" panose="02010609060101010101" charset="-122"/>
                <a:ea typeface="黑体" panose="02010609060101010101" charset="-122"/>
              </a:rPr>
              <a:t>虚拟地址空间：外存（按页排列）</a:t>
            </a: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32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r>
              <a:rPr lang="zh-CN" altLang="en-US" sz="3200">
                <a:latin typeface="Arial" panose="020B0604020202020204" pitchFamily="34" charset="0"/>
                <a:sym typeface="宋体" panose="02010600030101010101" pitchFamily="2" charset="-122"/>
              </a:rPr>
              <a:t>虚拟存储器的基本思想是：</a:t>
            </a:r>
            <a:r>
              <a:rPr lang="zh-CN" altLang="en-US" sz="3200" b="1">
                <a:solidFill>
                  <a:srgbClr val="FF0000"/>
                </a:solidFill>
                <a:latin typeface="Arial" panose="020B0604020202020204" pitchFamily="34" charset="0"/>
                <a:sym typeface="宋体" panose="02010600030101010101" pitchFamily="2" charset="-122"/>
              </a:rPr>
              <a:t>主存中的每个字节都有一个选自虚拟地址空间的虚拟地址和一个选自物理地址空间的物理地址。</a:t>
            </a:r>
            <a:endParaRPr lang="zh-CN" altLang="en-US" sz="3200">
              <a:latin typeface="Arial" panose="020B0604020202020204" pitchFamily="34" charset="0"/>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xfrm>
            <a:off x="-92075" y="0"/>
            <a:ext cx="9782175" cy="633413"/>
          </a:xfrm>
        </p:spPr>
        <p:txBody>
          <a:bodyPr vert="horz" wrap="square" lIns="91440" tIns="45720" rIns="91440" bIns="45720" numCol="1" anchor="ctr" anchorCtr="0" compatLnSpc="1"/>
          <a:lstStyle/>
          <a:p>
            <a:pPr marL="0" marR="0" lvl="0" indent="0" algn="l" defTabSz="914400" rtl="0" eaLnBrk="1" fontAlgn="base" latinLnBrk="0" hangingPunct="1">
              <a:lnSpc>
                <a:spcPct val="130000"/>
              </a:lnSpc>
              <a:spcBef>
                <a:spcPct val="0"/>
              </a:spcBef>
              <a:spcAft>
                <a:spcPct val="0"/>
              </a:spcAft>
              <a:buClrTx/>
              <a:buSzTx/>
              <a:buFont typeface="Wingdings" panose="05000000000000000000" charset="0"/>
              <a:buNone/>
              <a:defRPr/>
            </a:pPr>
            <a:r>
              <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rPr>
              <a:t>工作原理</a:t>
            </a:r>
            <a:endParaRPr kumimoji="0" sz="3600" b="1" i="0" u="none" strike="noStrike" kern="1200" cap="none" spc="0" normalizeH="0" baseline="0" noProof="1">
              <a:ln>
                <a:noFill/>
              </a:ln>
              <a:solidFill>
                <a:srgbClr val="C00000"/>
              </a:solidFill>
              <a:effectLst>
                <a:outerShdw blurRad="38100" dist="38100" dir="2700000" algn="tl">
                  <a:srgbClr val="DDDDDD"/>
                </a:outerShdw>
              </a:effectLst>
              <a:uLnTx/>
              <a:uFillTx/>
              <a:latin typeface="Times New Roman" panose="02020603050405020304" charset="0"/>
              <a:ea typeface="宋体" panose="02010600030101010101" pitchFamily="2" charset="-122"/>
              <a:cs typeface="Times New Roman" panose="02020603050405020304" charset="0"/>
            </a:endParaRPr>
          </a:p>
        </p:txBody>
      </p:sp>
      <p:sp>
        <p:nvSpPr>
          <p:cNvPr id="167939" name="矩形 167938"/>
          <p:cNvSpPr/>
          <p:nvPr/>
        </p:nvSpPr>
        <p:spPr>
          <a:xfrm>
            <a:off x="0" y="765175"/>
            <a:ext cx="9144000" cy="4646613"/>
          </a:xfrm>
          <a:prstGeom prst="rect">
            <a:avLst/>
          </a:prstGeom>
          <a:noFill/>
          <a:ln w="9525">
            <a:noFill/>
          </a:ln>
        </p:spPr>
        <p:txBody>
          <a:bodyPr>
            <a:spAutoFit/>
          </a:bodyPr>
          <a:p>
            <a:pPr marL="342900" indent="-342900">
              <a:buFont typeface="Wingdings" panose="05000000000000000000" pitchFamily="2" charset="2"/>
              <a:buChar char="p"/>
            </a:pPr>
            <a:r>
              <a:rPr lang="en-US" altLang="zh-CN" sz="2800" dirty="0">
                <a:latin typeface="Arial" panose="020B0604020202020204" pitchFamily="34" charset="0"/>
              </a:rPr>
              <a:t>Window</a:t>
            </a:r>
            <a:r>
              <a:rPr lang="zh-CN" altLang="en-US" sz="2800" dirty="0">
                <a:latin typeface="Arial" panose="020B0604020202020204" pitchFamily="34" charset="0"/>
              </a:rPr>
              <a:t>操作系统：</a:t>
            </a:r>
            <a:endParaRPr lang="zh-CN" altLang="en-US" sz="2800" dirty="0">
              <a:latin typeface="Arial" panose="020B0604020202020204" pitchFamily="34" charset="0"/>
            </a:endParaRPr>
          </a:p>
          <a:p>
            <a:pPr marL="342900" indent="-342900">
              <a:buFont typeface="Wingdings" panose="05000000000000000000" pitchFamily="2" charset="2"/>
              <a:buChar char="p"/>
            </a:pPr>
            <a:r>
              <a:rPr lang="zh-CN" altLang="zh-CN" sz="2800" dirty="0">
                <a:solidFill>
                  <a:srgbClr val="C00000"/>
                </a:solidFill>
                <a:latin typeface="Arial" panose="020B0604020202020204" pitchFamily="34" charset="0"/>
                <a:sym typeface="宋体" panose="02010600030101010101" pitchFamily="2" charset="-122"/>
              </a:rPr>
              <a:t>C</a:t>
            </a:r>
            <a:r>
              <a:rPr lang="zh-CN" altLang="en-US" sz="2800" dirty="0">
                <a:solidFill>
                  <a:srgbClr val="C00000"/>
                </a:solidFill>
                <a:latin typeface="Arial" panose="020B0604020202020204" pitchFamily="34" charset="0"/>
                <a:sym typeface="宋体" panose="02010600030101010101" pitchFamily="2" charset="-122"/>
              </a:rPr>
              <a:t>盘更目录下的</a:t>
            </a:r>
            <a:endParaRPr lang="zh-CN" altLang="zh-CN" sz="2800" dirty="0">
              <a:solidFill>
                <a:srgbClr val="C00000"/>
              </a:solidFill>
              <a:latin typeface="Arial" panose="020B0604020202020204" pitchFamily="34" charset="0"/>
              <a:sym typeface="宋体" panose="02010600030101010101" pitchFamily="2" charset="-122"/>
            </a:endParaRPr>
          </a:p>
          <a:p>
            <a:pPr marL="342900" indent="-342900">
              <a:buFont typeface="Wingdings" panose="05000000000000000000" pitchFamily="2" charset="2"/>
            </a:pPr>
            <a:r>
              <a:rPr lang="zh-CN" altLang="zh-CN" sz="2800" dirty="0">
                <a:solidFill>
                  <a:srgbClr val="C00000"/>
                </a:solidFill>
                <a:latin typeface="Arial" panose="020B0604020202020204" pitchFamily="34" charset="0"/>
                <a:sym typeface="宋体" panose="02010600030101010101" pitchFamily="2" charset="-122"/>
              </a:rPr>
              <a:t>pagefile.sys</a:t>
            </a:r>
            <a:r>
              <a:rPr lang="zh-CN" altLang="en-US" sz="2800" dirty="0">
                <a:solidFill>
                  <a:srgbClr val="C00000"/>
                </a:solidFill>
                <a:latin typeface="Arial" panose="020B0604020202020204" pitchFamily="34" charset="0"/>
                <a:sym typeface="宋体" panose="02010600030101010101" pitchFamily="2" charset="-122"/>
              </a:rPr>
              <a:t>文件</a:t>
            </a:r>
            <a:endParaRPr lang="zh-CN" altLang="en-US" sz="2800" dirty="0">
              <a:latin typeface="Arial" panose="020B0604020202020204" pitchFamily="34" charset="0"/>
            </a:endParaRPr>
          </a:p>
          <a:p>
            <a:pPr marL="342900" indent="-342900">
              <a:buFont typeface="Wingdings" panose="05000000000000000000" pitchFamily="2" charset="2"/>
              <a:buChar char="p"/>
            </a:pPr>
            <a:endParaRPr lang="zh-CN" altLang="zh-CN" sz="2800" dirty="0">
              <a:latin typeface="Arial" panose="020B0604020202020204" pitchFamily="34" charset="0"/>
            </a:endParaRPr>
          </a:p>
          <a:p>
            <a:pPr marL="342900" indent="-342900">
              <a:buFont typeface="Wingdings" panose="05000000000000000000" pitchFamily="2" charset="2"/>
              <a:buChar char="p"/>
            </a:pPr>
            <a:endParaRPr lang="zh-CN" altLang="zh-CN" sz="2800" dirty="0">
              <a:latin typeface="Arial" panose="020B0604020202020204" pitchFamily="34" charset="0"/>
            </a:endParaRPr>
          </a:p>
          <a:p>
            <a:pPr marL="342900" indent="-342900">
              <a:buFont typeface="Wingdings" panose="05000000000000000000" pitchFamily="2" charset="2"/>
              <a:buChar char="p"/>
            </a:pPr>
            <a:endParaRPr lang="zh-CN" altLang="en-US" sz="3200" dirty="0">
              <a:latin typeface="Arial" panose="020B0604020202020204" pitchFamily="34" charset="0"/>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solidFill>
                <a:srgbClr val="C00000"/>
              </a:solidFill>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zh-CN" sz="2400" dirty="0">
              <a:effectLst>
                <a:outerShdw blurRad="38100" dist="38100" dir="2700000">
                  <a:srgbClr val="C0C0C0"/>
                </a:outerShdw>
              </a:effectLst>
              <a:latin typeface="黑体" panose="02010609060101010101" charset="-122"/>
              <a:ea typeface="黑体" panose="02010609060101010101" charset="-122"/>
            </a:endParaRPr>
          </a:p>
          <a:p>
            <a:pPr marL="342900" indent="-342900">
              <a:buFont typeface="Wingdings" panose="05000000000000000000" pitchFamily="2" charset="2"/>
              <a:buChar char="p"/>
            </a:pPr>
            <a:endParaRPr lang="zh-CN" altLang="en-US" sz="2800" b="1" dirty="0">
              <a:solidFill>
                <a:srgbClr val="002060"/>
              </a:solidFill>
              <a:effectLst>
                <a:outerShdw blurRad="38100" dist="38100" dir="2700000">
                  <a:srgbClr val="C0C0C0"/>
                </a:outerShdw>
              </a:effectLst>
              <a:latin typeface="黑体" panose="02010609060101010101" charset="-122"/>
              <a:ea typeface="黑体" panose="02010609060101010101" charset="-122"/>
            </a:endParaRPr>
          </a:p>
        </p:txBody>
      </p:sp>
      <p:sp>
        <p:nvSpPr>
          <p:cNvPr id="3" name="矩形 2"/>
          <p:cNvSpPr/>
          <p:nvPr/>
        </p:nvSpPr>
        <p:spPr>
          <a:xfrm>
            <a:off x="5915025" y="3225800"/>
            <a:ext cx="3092450" cy="89217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endParaRPr kumimoji="0" sz="2400" b="0" i="0" u="none" strike="noStrike" kern="1200" cap="none" spc="0" normalizeH="0" baseline="0" noProof="1">
              <a:ln>
                <a:noFill/>
              </a:ln>
              <a:solidFill>
                <a:srgbClr val="C0000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黑体" panose="02010609060101010101" charset="-122"/>
              <a:ea typeface="黑体" panose="02010609060101010101" charset="-122"/>
              <a:cs typeface="宋体" panose="02010600030101010101" pitchFamily="2" charset="-122"/>
            </a:endParaRPr>
          </a:p>
        </p:txBody>
      </p:sp>
      <p:pic>
        <p:nvPicPr>
          <p:cNvPr id="69636" name="图片 1"/>
          <p:cNvPicPr>
            <a:picLocks noChangeAspect="1"/>
          </p:cNvPicPr>
          <p:nvPr/>
        </p:nvPicPr>
        <p:blipFill>
          <a:blip r:embed="rId1"/>
          <a:stretch>
            <a:fillRect/>
          </a:stretch>
        </p:blipFill>
        <p:spPr>
          <a:xfrm>
            <a:off x="3663950" y="90488"/>
            <a:ext cx="5343525" cy="6677025"/>
          </a:xfrm>
          <a:prstGeom prst="rect">
            <a:avLst/>
          </a:prstGeom>
          <a:noFill/>
          <a:ln w="9525">
            <a:noFill/>
          </a:ln>
        </p:spPr>
      </p:pic>
    </p:spTree>
  </p:cSld>
  <p:clrMapOvr>
    <a:masterClrMapping/>
  </p:clrMapOvr>
</p:sld>
</file>

<file path=ppt/tags/tag1.xml><?xml version="1.0" encoding="utf-8"?>
<p:tagLst xmlns:p="http://schemas.openxmlformats.org/presentationml/2006/main">
  <p:tag name="TIMING" val="|0.4|1.5|1.2|1.4|2.5|2.6"/>
</p:tagLst>
</file>

<file path=ppt/tags/tag2.xml><?xml version="1.0" encoding="utf-8"?>
<p:tagLst xmlns:p="http://schemas.openxmlformats.org/presentationml/2006/main">
  <p:tag name="commondata" val="eyJoZGlkIjoiY2ExMzBiN2FjMTFhYWYzZWZhN2IyMGU0MjFlMTI0Mz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2028</Words>
  <Application>WPS 演示</Application>
  <PresentationFormat>全屏显示(4:3)</PresentationFormat>
  <Paragraphs>351</Paragraphs>
  <Slides>49</Slides>
  <Notes>47</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49</vt:i4>
      </vt:variant>
    </vt:vector>
  </HeadingPairs>
  <TitlesOfParts>
    <vt:vector size="67" baseType="lpstr">
      <vt:lpstr>Arial</vt:lpstr>
      <vt:lpstr>宋体</vt:lpstr>
      <vt:lpstr>Wingdings</vt:lpstr>
      <vt:lpstr>华文细黑</vt:lpstr>
      <vt:lpstr>汉仪中圆简</vt:lpstr>
      <vt:lpstr>胡晓波美心常规体</vt:lpstr>
      <vt:lpstr>方正大黑简体</vt:lpstr>
      <vt:lpstr>微软雅黑</vt:lpstr>
      <vt:lpstr>Calibri</vt:lpstr>
      <vt:lpstr>Calibri</vt:lpstr>
      <vt:lpstr>Wingdings</vt:lpstr>
      <vt:lpstr>Times New Roman</vt:lpstr>
      <vt:lpstr>黑体</vt:lpstr>
      <vt:lpstr>Arial Unicode MS</vt:lpstr>
      <vt:lpstr>默认设计模板</vt:lpstr>
      <vt:lpstr>2_默认设计模板</vt:lpstr>
      <vt:lpstr>3_默认设计模板</vt:lpstr>
      <vt:lpstr>1_默认设计模板</vt:lpstr>
      <vt:lpstr>PowerPoint 演示文稿</vt:lpstr>
      <vt:lpstr>PowerPoint 演示文稿</vt:lpstr>
      <vt:lpstr>基本概念</vt:lpstr>
      <vt:lpstr>物理寻址和虚拟寻址</vt:lpstr>
      <vt:lpstr>物理寻址：CPU通过地址总线传递读取主存中4号地址开始处的内容，并通过数据总线传送到CPU的寄存器中。 </vt:lpstr>
      <vt:lpstr>物理寻址：4GB地址空间不够用 </vt:lpstr>
      <vt:lpstr>虚拟寻址：CPU先是生成一个虚拟地址：4100；再经过地址翻译器，将4100翻译成物理地址 </vt:lpstr>
      <vt:lpstr>地址空间</vt:lpstr>
      <vt:lpstr>工作原理</vt:lpstr>
      <vt:lpstr>虚存作为缓存的工具</vt:lpstr>
      <vt:lpstr>地址翻译如何完成虚拟地址到物理地址的转换</vt:lpstr>
      <vt:lpstr>PowerPoint 演示文稿</vt:lpstr>
      <vt:lpstr>页命中：使用2100虚拟地址来访问虚拟页2</vt:lpstr>
      <vt:lpstr>缺页：使用3100虚拟地址来访问虚拟页3</vt:lpstr>
      <vt:lpstr>缺页：使用3100虚拟地址来访问虚拟页3</vt:lpstr>
      <vt:lpstr>虚存的作用</vt:lpstr>
      <vt:lpstr>虚存的作用：简化共享</vt:lpstr>
      <vt:lpstr>虚存的作用：简化保护</vt:lpstr>
      <vt:lpstr>地址翻译：建立一个虚拟地址空间到物理地址空间的映射关系</vt:lpstr>
      <vt:lpstr>地址翻译：建立一个虚拟地址空间到物理地址空间的映射关系</vt:lpstr>
      <vt:lpstr>地址翻译：VPN -&gt; PTE -&gt; PPN</vt:lpstr>
      <vt:lpstr>页面命中：VPN -&gt; PTE -&gt; PPN</vt:lpstr>
      <vt:lpstr>缺页：VPN -&gt; PTE     没有PPN</vt:lpstr>
      <vt:lpstr>提高翻译速度</vt:lpstr>
      <vt:lpstr>① 加入高速缓存-缓存页表条目</vt:lpstr>
      <vt:lpstr>② 加入翻译后备缓冲器TLB-虚拟寻址的缓存</vt:lpstr>
      <vt:lpstr>③加入多级页表</vt:lpstr>
      <vt:lpstr>③加入多级页表</vt:lpstr>
      <vt:lpstr>2.1综合实例模拟：端到端地址翻译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谢国琪</cp:lastModifiedBy>
  <cp:revision>5006</cp:revision>
  <dcterms:created xsi:type="dcterms:W3CDTF">2019-04-15T10:18:00Z</dcterms:created>
  <dcterms:modified xsi:type="dcterms:W3CDTF">2026-04-09T11:20:40Z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3A947EEE5FB443E6B89BD5457AB46084_12</vt:lpwstr>
  </property>
</Properties>
</file>